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tiff" ContentType="image/tif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8" r:id="rId3"/>
    <p:sldId id="290" r:id="rId4"/>
    <p:sldId id="291" r:id="rId5"/>
    <p:sldId id="292" r:id="rId6"/>
    <p:sldId id="293" r:id="rId7"/>
    <p:sldId id="295" r:id="rId8"/>
    <p:sldId id="296" r:id="rId9"/>
    <p:sldId id="297" r:id="rId10"/>
    <p:sldId id="298" r:id="rId11"/>
    <p:sldId id="299" r:id="rId12"/>
    <p:sldId id="300" r:id="rId13"/>
    <p:sldId id="302" r:id="rId14"/>
    <p:sldId id="304" r:id="rId15"/>
    <p:sldId id="303" r:id="rId16"/>
    <p:sldId id="309" r:id="rId17"/>
    <p:sldId id="310" r:id="rId18"/>
    <p:sldId id="311" r:id="rId19"/>
    <p:sldId id="306" r:id="rId20"/>
    <p:sldId id="305" r:id="rId21"/>
    <p:sldId id="308" r:id="rId22"/>
    <p:sldId id="312"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049FE8-1A39-4F73-8791-C2D8B64BD269}" type="datetimeFigureOut">
              <a:rPr lang="en-US" smtClean="0"/>
              <a:pPr/>
              <a:t>15-Sep-19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A46BEE-5574-412B-B498-3788E435FB52}" type="slidenum">
              <a:rPr lang="en-US" smtClean="0"/>
              <a:pPr/>
              <a:t>‹#›</a:t>
            </a:fld>
            <a:endParaRPr lang="en-US"/>
          </a:p>
        </p:txBody>
      </p:sp>
    </p:spTree>
    <p:extLst>
      <p:ext uri="{BB962C8B-B14F-4D97-AF65-F5344CB8AC3E}">
        <p14:creationId xmlns="" xmlns:p14="http://schemas.microsoft.com/office/powerpoint/2010/main" val="3904025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A46BEE-5574-412B-B498-3788E435FB52}" type="slidenum">
              <a:rPr lang="en-US" smtClean="0"/>
              <a:pPr/>
              <a:t>1</a:t>
            </a:fld>
            <a:endParaRPr lang="en-US"/>
          </a:p>
        </p:txBody>
      </p:sp>
    </p:spTree>
    <p:extLst>
      <p:ext uri="{BB962C8B-B14F-4D97-AF65-F5344CB8AC3E}">
        <p14:creationId xmlns="" xmlns:p14="http://schemas.microsoft.com/office/powerpoint/2010/main" val="11419822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10</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11</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12</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13</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14</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15</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16</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17</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18</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19</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2</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20</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21</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22</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3</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4</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5</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6</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7</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8</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9</a:t>
            </a:fld>
            <a:endParaRPr lang="en-US"/>
          </a:p>
        </p:txBody>
      </p:sp>
    </p:spTree>
    <p:extLst>
      <p:ext uri="{BB962C8B-B14F-4D97-AF65-F5344CB8AC3E}">
        <p14:creationId xmlns="" xmlns:p14="http://schemas.microsoft.com/office/powerpoint/2010/main" val="1895102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15-Sep-19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15-Sep-19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15-Sep-19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15-Sep-19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15-Sep-19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15-Sep-19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15-Sep-19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15-Sep-19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15-Sep-19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15-Sep-19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15-Sep-19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15-Sep-19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2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2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2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tiff"/><Relationship Id="rId4" Type="http://schemas.openxmlformats.org/officeDocument/2006/relationships/image" Target="../media/image3.tiff"/></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11835" y="82295"/>
            <a:ext cx="8720329" cy="6693409"/>
          </a:xfrm>
          <a:prstGeom prst="rect">
            <a:avLst/>
          </a:prstGeom>
        </p:spPr>
      </p:pic>
      <p:sp>
        <p:nvSpPr>
          <p:cNvPr id="1026" name="Text Box 2"/>
          <p:cNvSpPr txBox="1">
            <a:spLocks noChangeArrowheads="1"/>
          </p:cNvSpPr>
          <p:nvPr/>
        </p:nvSpPr>
        <p:spPr bwMode="auto">
          <a:xfrm>
            <a:off x="1447800" y="4377013"/>
            <a:ext cx="6037729" cy="632478"/>
          </a:xfrm>
          <a:prstGeom prst="rect">
            <a:avLst/>
          </a:prstGeom>
          <a:solidFill>
            <a:srgbClr val="FFFFFF"/>
          </a:solidFill>
          <a:ln w="9525">
            <a:solidFill>
              <a:srgbClr val="2E74B5"/>
            </a:solidFill>
            <a:prstDash val="dash"/>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bs-Latn-BA" sz="1100" dirty="0" smtClean="0"/>
              <a:t>This project has been funded with support from the European Commission. This publication reflects the views only of the author, and the Commission cannot be held responsible for any use which may be made of the information contained therein</a:t>
            </a:r>
            <a:r>
              <a:rPr lang="en-US" sz="1100" dirty="0"/>
              <a:t>.</a:t>
            </a:r>
            <a:endParaRPr lang="en-US" sz="1100" dirty="0" smtClean="0"/>
          </a:p>
        </p:txBody>
      </p:sp>
      <p:sp>
        <p:nvSpPr>
          <p:cNvPr id="7" name="Subtitle 2"/>
          <p:cNvSpPr>
            <a:spLocks noGrp="1"/>
          </p:cNvSpPr>
          <p:nvPr>
            <p:ph type="subTitle" idx="1"/>
          </p:nvPr>
        </p:nvSpPr>
        <p:spPr>
          <a:xfrm>
            <a:off x="1237129" y="1709738"/>
            <a:ext cx="6400800" cy="1143000"/>
          </a:xfrm>
        </p:spPr>
        <p:txBody>
          <a:bodyPr/>
          <a:lstStyle/>
          <a:p>
            <a:r>
              <a:rPr lang="sr-Latn-BA"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Overview of the first project year and future tasks</a:t>
            </a:r>
            <a:endParaRPr lang="bs-Latn-BA" b="1" dirty="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endParaRPr>
          </a:p>
        </p:txBody>
      </p:sp>
      <p:sp>
        <p:nvSpPr>
          <p:cNvPr id="8" name="Title 1"/>
          <p:cNvSpPr txBox="1">
            <a:spLocks/>
          </p:cNvSpPr>
          <p:nvPr/>
        </p:nvSpPr>
        <p:spPr>
          <a:xfrm>
            <a:off x="551329" y="2788729"/>
            <a:ext cx="77724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smtClean="0">
                <a:solidFill>
                  <a:schemeClr val="accent1">
                    <a:lumMod val="75000"/>
                  </a:schemeClr>
                </a:solidFill>
                <a:latin typeface="Calibri Light" pitchFamily="34" charset="0"/>
                <a:cs typeface="Calibri Light" pitchFamily="34" charset="0"/>
              </a:rPr>
              <a:t>Milan Gocić</a:t>
            </a:r>
          </a:p>
          <a:p>
            <a:r>
              <a:rPr lang="sr-Latn-BA" sz="1800" dirty="0" smtClean="0">
                <a:solidFill>
                  <a:schemeClr val="accent1">
                    <a:lumMod val="75000"/>
                  </a:schemeClr>
                </a:solidFill>
                <a:latin typeface="Calibri Light" pitchFamily="34" charset="0"/>
                <a:cs typeface="Calibri Light" pitchFamily="34" charset="0"/>
              </a:rPr>
              <a:t>University of Niš</a:t>
            </a:r>
            <a:endParaRPr lang="bs-Latn-BA" sz="1800" dirty="0">
              <a:solidFill>
                <a:schemeClr val="accent1">
                  <a:lumMod val="75000"/>
                </a:schemeClr>
              </a:solidFill>
              <a:latin typeface="Calibri Light" pitchFamily="34" charset="0"/>
              <a:cs typeface="Calibri Light" pitchFamily="34" charset="0"/>
            </a:endParaRPr>
          </a:p>
        </p:txBody>
      </p:sp>
      <p:sp>
        <p:nvSpPr>
          <p:cNvPr id="9" name="Title 1"/>
          <p:cNvSpPr txBox="1">
            <a:spLocks/>
          </p:cNvSpPr>
          <p:nvPr/>
        </p:nvSpPr>
        <p:spPr>
          <a:xfrm>
            <a:off x="551329" y="3700178"/>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smtClean="0">
                <a:solidFill>
                  <a:schemeClr val="accent1">
                    <a:lumMod val="75000"/>
                  </a:schemeClr>
                </a:solidFill>
                <a:latin typeface="Calibri Light" pitchFamily="34" charset="0"/>
                <a:cs typeface="Calibri Light" pitchFamily="34" charset="0"/>
              </a:rPr>
              <a:t>Second SC meeting/ 19 September 2019</a:t>
            </a:r>
            <a:endParaRPr lang="bs-Latn-BA" sz="1800" dirty="0">
              <a:solidFill>
                <a:schemeClr val="accent1">
                  <a:lumMod val="75000"/>
                </a:schemeClr>
              </a:solidFill>
              <a:latin typeface="Calibri Light" pitchFamily="34" charset="0"/>
              <a:cs typeface="Calibri Light"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WP6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Dissemination and exploitation</a:t>
            </a:r>
            <a:endParaRPr lang="en-US" sz="2800" dirty="0">
              <a:solidFill>
                <a:schemeClr val="tx2">
                  <a:lumMod val="60000"/>
                  <a:lumOff val="40000"/>
                </a:schemeClr>
              </a:solidFill>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p14="http://schemas.microsoft.com/office/powerpoint/2010/main" xmlns="" val="4192900708"/>
              </p:ext>
            </p:extLst>
          </p:nvPr>
        </p:nvGraphicFramePr>
        <p:xfrm>
          <a:off x="533400" y="2301241"/>
          <a:ext cx="8153400" cy="3337559"/>
        </p:xfrm>
        <a:graphic>
          <a:graphicData uri="http://schemas.openxmlformats.org/drawingml/2006/table">
            <a:tbl>
              <a:tblPr firstRow="1" bandRow="1">
                <a:tableStyleId>{5C22544A-7EE6-4342-B048-85BDC9FD1C3A}</a:tableStyleId>
              </a:tblPr>
              <a:tblGrid>
                <a:gridCol w="6717035"/>
                <a:gridCol w="1436365"/>
              </a:tblGrid>
              <a:tr h="38099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6.1</a:t>
                      </a:r>
                      <a:r>
                        <a:rPr lang="en-GB" sz="1800" b="1" dirty="0" smtClean="0">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Creation of the Dissemination &amp; Exploitation Plan </a:t>
                      </a:r>
                      <a:endParaRPr lang="en-US" sz="1800" b="1" kern="1200" dirty="0" smtClean="0">
                        <a:solidFill>
                          <a:schemeClr val="lt1"/>
                        </a:solidFill>
                        <a:latin typeface="Calibri Light" pitchFamily="34" charset="0"/>
                        <a:ea typeface="+mn-ea"/>
                        <a:cs typeface="Calibri Light" pitchFamily="34" charset="0"/>
                      </a:endParaRPr>
                    </a:p>
                  </a:txBody>
                  <a:tcPr/>
                </a:tc>
                <a:tc hMerge="1">
                  <a:txBody>
                    <a:bodyPr/>
                    <a:lstStyle/>
                    <a:p>
                      <a:endParaRPr lang="en-US" dirty="0"/>
                    </a:p>
                  </a:txBody>
                  <a:tcPr/>
                </a:tc>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Dissemination and exploitation plan</a:t>
                      </a:r>
                      <a:r>
                        <a:rPr lang="sr-Latn-RS" sz="1600" kern="1200" dirty="0" smtClean="0">
                          <a:solidFill>
                            <a:schemeClr val="tx1"/>
                          </a:solidFill>
                          <a:latin typeface="Calibri Light" pitchFamily="34" charset="0"/>
                          <a:ea typeface="+mn-ea"/>
                          <a:cs typeface="Calibri Light" pitchFamily="34" charset="0"/>
                        </a:rPr>
                        <a:t> (v02)</a:t>
                      </a:r>
                      <a:r>
                        <a:rPr lang="en-GB" sz="1600" kern="1200" dirty="0" smtClean="0">
                          <a:solidFill>
                            <a:schemeClr val="tx1"/>
                          </a:solidFill>
                          <a:latin typeface="Calibri Light" pitchFamily="34" charset="0"/>
                          <a:ea typeface="+mn-ea"/>
                          <a:cs typeface="Calibri Light" pitchFamily="34" charset="0"/>
                        </a:rPr>
                        <a:t> created</a:t>
                      </a:r>
                      <a:r>
                        <a:rPr lang="sr-Latn-RS" sz="1600" kern="1200" dirty="0" smtClean="0">
                          <a:solidFill>
                            <a:schemeClr val="tx1"/>
                          </a:solidFill>
                          <a:latin typeface="Calibri Light" pitchFamily="34" charset="0"/>
                          <a:ea typeface="+mn-ea"/>
                          <a:cs typeface="Calibri Light" pitchFamily="34" charset="0"/>
                        </a:rPr>
                        <a:t> </a:t>
                      </a: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04</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u="none" dirty="0" smtClean="0">
                        <a:solidFill>
                          <a:schemeClr val="tx1"/>
                        </a:solidFill>
                        <a:latin typeface="Calibri Light" pitchFamily="34" charset="0"/>
                        <a:cs typeface="Calibri Light" pitchFamily="34" charset="0"/>
                      </a:endParaRPr>
                    </a:p>
                  </a:txBody>
                  <a:tcPr/>
                </a:tc>
              </a:tr>
              <a:tr h="4572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6.2</a:t>
                      </a:r>
                      <a:r>
                        <a:rPr lang="en-GB" sz="1800" b="1" dirty="0" smtClean="0">
                          <a:solidFill>
                            <a:schemeClr val="bg1"/>
                          </a:solidFill>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Development of project website and promotional materials</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23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Promotion material created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baseline="0" noProof="0" dirty="0" smtClean="0">
                          <a:solidFill>
                            <a:srgbClr val="0070C0"/>
                          </a:solidFill>
                          <a:latin typeface="Calibri Light" pitchFamily="34" charset="0"/>
                          <a:cs typeface="Calibri Light" pitchFamily="34" charset="0"/>
                        </a:rPr>
                        <a:t>UNI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FF0000"/>
                          </a:solidFill>
                          <a:latin typeface="Calibri Light" pitchFamily="34" charset="0"/>
                          <a:cs typeface="Calibri Light" pitchFamily="34" charset="0"/>
                        </a:rPr>
                        <a:t>IN PROGRESS</a:t>
                      </a:r>
                      <a:endParaRPr lang="en-US" sz="1600" u="none" dirty="0" smtClean="0">
                        <a:solidFill>
                          <a:schemeClr val="tx1"/>
                        </a:solidFill>
                        <a:latin typeface="Calibri Light" pitchFamily="34" charset="0"/>
                        <a:cs typeface="Calibri Light" pitchFamily="34" charset="0"/>
                      </a:endParaRPr>
                    </a:p>
                  </a:txBody>
                  <a:tcPr/>
                </a:tc>
              </a:tr>
              <a:tr h="44281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lt1"/>
                          </a:solidFill>
                          <a:latin typeface="Calibri Light" pitchFamily="34" charset="0"/>
                          <a:ea typeface="+mn-ea"/>
                          <a:cs typeface="Calibri Light" pitchFamily="34" charset="0"/>
                        </a:rPr>
                        <a:t>6.3 </a:t>
                      </a:r>
                      <a:r>
                        <a:rPr lang="en-GB" sz="1800" b="1" kern="1200" dirty="0" smtClean="0">
                          <a:solidFill>
                            <a:schemeClr val="lt1"/>
                          </a:solidFill>
                          <a:latin typeface="Calibri Light" pitchFamily="34" charset="0"/>
                          <a:ea typeface="+mn-ea"/>
                          <a:cs typeface="Calibri Light" pitchFamily="34" charset="0"/>
                        </a:rPr>
                        <a:t>Info days for student enrolment</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437094">
                <a:tc>
                  <a:txBody>
                    <a:bodyPr/>
                    <a:lstStyle/>
                    <a:p>
                      <a:r>
                        <a:rPr lang="en-GB" sz="1600" kern="1200" dirty="0" smtClean="0">
                          <a:solidFill>
                            <a:schemeClr val="tx1"/>
                          </a:solidFill>
                          <a:latin typeface="Calibri Light" pitchFamily="34" charset="0"/>
                          <a:ea typeface="+mn-ea"/>
                          <a:cs typeface="Calibri Light" pitchFamily="34" charset="0"/>
                        </a:rPr>
                        <a:t>Info days organized </a:t>
                      </a:r>
                      <a:r>
                        <a:rPr lang="sr-Latn-RS" sz="160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WB institutions</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10</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20</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chemeClr val="accent6">
                              <a:lumMod val="75000"/>
                            </a:schemeClr>
                          </a:solidFill>
                          <a:latin typeface="Calibri Light" pitchFamily="34" charset="0"/>
                          <a:cs typeface="Calibri Light" pitchFamily="34" charset="0"/>
                        </a:rPr>
                        <a:t>FORTHCOMING</a:t>
                      </a:r>
                      <a:endParaRPr lang="en-US" sz="1600" b="1" u="none" dirty="0" smtClean="0">
                        <a:solidFill>
                          <a:schemeClr val="accent6">
                            <a:lumMod val="75000"/>
                          </a:schemeClr>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bl>
          </a:graphicData>
        </a:graphic>
      </p:graphicFrame>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WP6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Dissemination and exploitation</a:t>
            </a:r>
            <a:endParaRPr lang="en-US" sz="2800" dirty="0">
              <a:solidFill>
                <a:schemeClr val="tx2">
                  <a:lumMod val="60000"/>
                  <a:lumOff val="40000"/>
                </a:schemeClr>
              </a:solidFill>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p14="http://schemas.microsoft.com/office/powerpoint/2010/main" xmlns="" val="4192900708"/>
              </p:ext>
            </p:extLst>
          </p:nvPr>
        </p:nvGraphicFramePr>
        <p:xfrm>
          <a:off x="533400" y="2301241"/>
          <a:ext cx="8153400" cy="3749890"/>
        </p:xfrm>
        <a:graphic>
          <a:graphicData uri="http://schemas.openxmlformats.org/drawingml/2006/table">
            <a:tbl>
              <a:tblPr firstRow="1" bandRow="1">
                <a:tableStyleId>{5C22544A-7EE6-4342-B048-85BDC9FD1C3A}</a:tableStyleId>
              </a:tblPr>
              <a:tblGrid>
                <a:gridCol w="6717035"/>
                <a:gridCol w="1436365"/>
              </a:tblGrid>
              <a:tr h="38099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6.4</a:t>
                      </a:r>
                      <a:r>
                        <a:rPr lang="en-GB" sz="1800" b="1" dirty="0" smtClean="0">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Roundtables with non-academic sector</a:t>
                      </a:r>
                      <a:endParaRPr lang="en-US" sz="1800" b="1" kern="1200" dirty="0" smtClean="0">
                        <a:solidFill>
                          <a:schemeClr val="lt1"/>
                        </a:solidFill>
                        <a:latin typeface="Calibri Light" pitchFamily="34" charset="0"/>
                        <a:ea typeface="+mn-ea"/>
                        <a:cs typeface="Calibri Light" pitchFamily="34" charset="0"/>
                      </a:endParaRPr>
                    </a:p>
                  </a:txBody>
                  <a:tcPr/>
                </a:tc>
                <a:tc hMerge="1">
                  <a:txBody>
                    <a:bodyPr/>
                    <a:lstStyle/>
                    <a:p>
                      <a:endParaRPr lang="en-US" dirty="0"/>
                    </a:p>
                  </a:txBody>
                  <a:tcPr/>
                </a:tc>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Roundtables organized</a:t>
                      </a:r>
                      <a:r>
                        <a:rPr lang="sr-Latn-RS" sz="1600" kern="1200" dirty="0" smtClean="0">
                          <a:solidFill>
                            <a:schemeClr val="tx1"/>
                          </a:solidFill>
                          <a:latin typeface="Calibri Light" pitchFamily="34" charset="0"/>
                          <a:ea typeface="+mn-ea"/>
                          <a:cs typeface="Calibri Light" pitchFamily="34" charset="0"/>
                        </a:rPr>
                        <a:t> </a:t>
                      </a: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WB institutions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20</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chemeClr val="accent6">
                              <a:lumMod val="75000"/>
                            </a:schemeClr>
                          </a:solidFill>
                          <a:latin typeface="Calibri Light" pitchFamily="34" charset="0"/>
                          <a:cs typeface="Calibri Light" pitchFamily="34" charset="0"/>
                        </a:rPr>
                        <a:t>FORTHCOMING</a:t>
                      </a:r>
                      <a:endParaRPr lang="en-US" sz="1600" b="1" u="none" dirty="0" smtClean="0">
                        <a:solidFill>
                          <a:schemeClr val="accent6">
                            <a:lumMod val="75000"/>
                          </a:schemeClr>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r h="4572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lt1"/>
                          </a:solidFill>
                          <a:latin typeface="Calibri Light" pitchFamily="34" charset="0"/>
                          <a:ea typeface="+mn-ea"/>
                          <a:cs typeface="Calibri Light" pitchFamily="34" charset="0"/>
                        </a:rPr>
                        <a:t>6.5</a:t>
                      </a:r>
                      <a:r>
                        <a:rPr lang="en-GB" sz="1800" b="1" kern="1200" dirty="0" smtClean="0">
                          <a:solidFill>
                            <a:schemeClr val="lt1"/>
                          </a:solidFill>
                          <a:latin typeface="Calibri Light" pitchFamily="34" charset="0"/>
                          <a:ea typeface="+mn-ea"/>
                          <a:cs typeface="Calibri Light" pitchFamily="34" charset="0"/>
                        </a:rPr>
                        <a:t> Winter/summer schools </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23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Winter/summer schools </a:t>
                      </a:r>
                      <a:r>
                        <a:rPr lang="en-GB" sz="1600" kern="1200" dirty="0" err="1" smtClean="0">
                          <a:solidFill>
                            <a:schemeClr val="tx1"/>
                          </a:solidFill>
                          <a:latin typeface="Calibri Light" pitchFamily="34" charset="0"/>
                          <a:ea typeface="+mn-ea"/>
                          <a:cs typeface="Calibri Light" pitchFamily="34" charset="0"/>
                        </a:rPr>
                        <a:t>organi</a:t>
                      </a:r>
                      <a:r>
                        <a:rPr lang="sr-Latn-RS" sz="1600" kern="1200" dirty="0" smtClean="0">
                          <a:solidFill>
                            <a:schemeClr val="tx1"/>
                          </a:solidFill>
                          <a:latin typeface="Calibri Light" pitchFamily="34" charset="0"/>
                          <a:ea typeface="+mn-ea"/>
                          <a:cs typeface="Calibri Light" pitchFamily="34" charset="0"/>
                        </a:rPr>
                        <a:t>z</a:t>
                      </a:r>
                      <a:r>
                        <a:rPr lang="en-GB" sz="1600" kern="1200" dirty="0" err="1" smtClean="0">
                          <a:solidFill>
                            <a:schemeClr val="tx1"/>
                          </a:solidFill>
                          <a:latin typeface="Calibri Light" pitchFamily="34" charset="0"/>
                          <a:ea typeface="+mn-ea"/>
                          <a:cs typeface="Calibri Light" pitchFamily="34" charset="0"/>
                        </a:rPr>
                        <a:t>ed</a:t>
                      </a:r>
                      <a:r>
                        <a:rPr lang="en-GB" sz="1600" kern="1200" dirty="0" smtClean="0">
                          <a:solidFill>
                            <a:schemeClr val="tx1"/>
                          </a:solidFill>
                          <a:latin typeface="Calibri Light" pitchFamily="34" charset="0"/>
                          <a:ea typeface="+mn-ea"/>
                          <a:cs typeface="Calibri Light" pitchFamily="34" charset="0"/>
                        </a:rPr>
                        <a:t>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baseline="0" noProof="0" dirty="0" smtClean="0">
                          <a:solidFill>
                            <a:srgbClr val="0070C0"/>
                          </a:solidFill>
                          <a:latin typeface="Calibri Light" pitchFamily="34" charset="0"/>
                          <a:cs typeface="Calibri Light" pitchFamily="34" charset="0"/>
                        </a:rPr>
                        <a:t>UNI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09</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chemeClr val="accent6">
                              <a:lumMod val="75000"/>
                            </a:schemeClr>
                          </a:solidFill>
                          <a:latin typeface="Calibri Light" pitchFamily="34" charset="0"/>
                          <a:cs typeface="Calibri Light" pitchFamily="34" charset="0"/>
                        </a:rPr>
                        <a:t>FORTHCOMING</a:t>
                      </a:r>
                      <a:endParaRPr lang="en-US" sz="1600" b="1" u="none" dirty="0" smtClean="0">
                        <a:solidFill>
                          <a:schemeClr val="accent6">
                            <a:lumMod val="75000"/>
                          </a:schemeClr>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r h="44281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lt1"/>
                          </a:solidFill>
                          <a:latin typeface="Calibri Light" pitchFamily="34" charset="0"/>
                          <a:ea typeface="+mn-ea"/>
                          <a:cs typeface="Calibri Light" pitchFamily="34" charset="0"/>
                        </a:rPr>
                        <a:t>6.6 </a:t>
                      </a:r>
                      <a:r>
                        <a:rPr lang="en-GB" sz="1800" b="1" kern="1200" dirty="0" smtClean="0">
                          <a:solidFill>
                            <a:schemeClr val="lt1"/>
                          </a:solidFill>
                          <a:latin typeface="Calibri Light" pitchFamily="34" charset="0"/>
                          <a:ea typeface="+mn-ea"/>
                          <a:cs typeface="Calibri Light" pitchFamily="34" charset="0"/>
                        </a:rPr>
                        <a:t>Symposium for promoting WRM in WB</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437094">
                <a:tc>
                  <a:txBody>
                    <a:bodyPr/>
                    <a:lstStyle/>
                    <a:p>
                      <a:r>
                        <a:rPr lang="en-GB" sz="1600" kern="1200" dirty="0" smtClean="0">
                          <a:solidFill>
                            <a:schemeClr val="tx1"/>
                          </a:solidFill>
                          <a:latin typeface="Calibri Light" pitchFamily="34" charset="0"/>
                          <a:ea typeface="+mn-ea"/>
                          <a:cs typeface="Calibri Light" pitchFamily="34" charset="0"/>
                        </a:rPr>
                        <a:t>Report on organized symposium </a:t>
                      </a:r>
                      <a:r>
                        <a:rPr lang="sr-Latn-RS" sz="160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08</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chemeClr val="accent6">
                              <a:lumMod val="75000"/>
                            </a:schemeClr>
                          </a:solidFill>
                          <a:latin typeface="Calibri Light" pitchFamily="34" charset="0"/>
                          <a:cs typeface="Calibri Light" pitchFamily="34" charset="0"/>
                        </a:rPr>
                        <a:t>FORTHCOMING</a:t>
                      </a:r>
                      <a:endParaRPr lang="en-US" sz="1600" b="1" u="none" dirty="0" smtClean="0">
                        <a:solidFill>
                          <a:schemeClr val="accent6">
                            <a:lumMod val="75000"/>
                          </a:schemeClr>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bl>
          </a:graphicData>
        </a:graphic>
      </p:graphicFrame>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 xmlns:p14="http://schemas.microsoft.com/office/powerpoint/2010/main" val="4192900708"/>
              </p:ext>
            </p:extLst>
          </p:nvPr>
        </p:nvGraphicFramePr>
        <p:xfrm>
          <a:off x="381000" y="1905000"/>
          <a:ext cx="8382000" cy="3258378"/>
        </p:xfrm>
        <a:graphic>
          <a:graphicData uri="http://schemas.openxmlformats.org/drawingml/2006/table">
            <a:tbl>
              <a:tblPr firstRow="1" bandRow="1">
                <a:tableStyleId>{5C22544A-7EE6-4342-B048-85BDC9FD1C3A}</a:tableStyleId>
              </a:tblPr>
              <a:tblGrid>
                <a:gridCol w="6905363"/>
                <a:gridCol w="1476637"/>
              </a:tblGrid>
              <a:tr h="424062">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7.1</a:t>
                      </a:r>
                      <a:r>
                        <a:rPr lang="en-GB" sz="1800" b="1" dirty="0" smtClean="0">
                          <a:latin typeface="Calibri Light" pitchFamily="34" charset="0"/>
                          <a:cs typeface="Calibri Light" pitchFamily="34" charset="0"/>
                        </a:rPr>
                        <a:t> Kick-off meeting </a:t>
                      </a:r>
                      <a:endParaRPr lang="en-US" dirty="0" smtClean="0">
                        <a:solidFill>
                          <a:srgbClr val="0070C0"/>
                        </a:solidFill>
                        <a:latin typeface="Calibri Light" pitchFamily="34" charset="0"/>
                        <a:cs typeface="Calibri Light" pitchFamily="34" charset="0"/>
                      </a:endParaRPr>
                    </a:p>
                  </a:txBody>
                  <a:tcPr/>
                </a:tc>
                <a:tc hMerge="1">
                  <a:txBody>
                    <a:bodyPr/>
                    <a:lstStyle/>
                    <a:p>
                      <a:endParaRPr lang="en-US" dirty="0"/>
                    </a:p>
                  </a:txBody>
                  <a:tcPr/>
                </a:tc>
              </a:tr>
              <a:tr h="6088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noProof="0" dirty="0" smtClean="0">
                          <a:solidFill>
                            <a:schemeClr val="tx1"/>
                          </a:solidFill>
                          <a:latin typeface="Calibri Light" pitchFamily="34" charset="0"/>
                          <a:cs typeface="Calibri Light" pitchFamily="34" charset="0"/>
                        </a:rPr>
                        <a:t>Minutes of the meeting</a:t>
                      </a:r>
                      <a:r>
                        <a:rPr lang="sr-Latn-RS" sz="1600" noProof="0" dirty="0" smtClean="0">
                          <a:solidFill>
                            <a:schemeClr val="tx1"/>
                          </a:solidFill>
                          <a:latin typeface="Calibri Light" pitchFamily="34" charset="0"/>
                          <a:cs typeface="Calibri Light" pitchFamily="34" charset="0"/>
                        </a:rPr>
                        <a:t> –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 Nis – 20-21 December 2018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02</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u="none" dirty="0" smtClean="0">
                        <a:solidFill>
                          <a:schemeClr val="tx1"/>
                        </a:solidFill>
                        <a:latin typeface="Calibri Light" pitchFamily="34" charset="0"/>
                        <a:cs typeface="Calibri Light" pitchFamily="34" charset="0"/>
                      </a:endParaRPr>
                    </a:p>
                  </a:txBody>
                  <a:tcPr/>
                </a:tc>
              </a:tr>
              <a:tr h="508876">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7.2</a:t>
                      </a:r>
                      <a:r>
                        <a:rPr lang="en-GB" sz="1800" b="1" dirty="0" smtClean="0">
                          <a:solidFill>
                            <a:schemeClr val="bg1"/>
                          </a:solidFill>
                          <a:latin typeface="Calibri Light" pitchFamily="34" charset="0"/>
                          <a:cs typeface="Calibri Light" pitchFamily="34" charset="0"/>
                        </a:rPr>
                        <a:t> </a:t>
                      </a:r>
                      <a:r>
                        <a:rPr lang="sr-Latn-RS" sz="1800" b="1" dirty="0" smtClean="0">
                          <a:solidFill>
                            <a:schemeClr val="bg1"/>
                          </a:solidFill>
                          <a:latin typeface="Calibri Light" pitchFamily="34" charset="0"/>
                          <a:cs typeface="Calibri Light" pitchFamily="34" charset="0"/>
                        </a:rPr>
                        <a:t>Brussels kick-off meeting</a:t>
                      </a:r>
                      <a:endParaRPr lang="en-US" sz="1800" b="1" kern="1200" dirty="0" smtClean="0">
                        <a:solidFill>
                          <a:schemeClr val="bg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3806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latin typeface="Calibri Light" pitchFamily="34" charset="0"/>
                          <a:cs typeface="Calibri Light" pitchFamily="34" charset="0"/>
                        </a:rPr>
                        <a:t>Minutes of the meeting</a:t>
                      </a:r>
                      <a:r>
                        <a:rPr lang="sr-Latn-RS" sz="1600" dirty="0" smtClean="0">
                          <a:solidFill>
                            <a:schemeClr val="tx1"/>
                          </a:solidFill>
                          <a:latin typeface="Calibri Light" pitchFamily="34" charset="0"/>
                          <a:cs typeface="Calibri Light" pitchFamily="34" charset="0"/>
                        </a:rPr>
                        <a:t>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UNSA</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aseline="0" noProof="0" dirty="0" smtClean="0">
                          <a:solidFill>
                            <a:srgbClr val="0070C0"/>
                          </a:solidFill>
                          <a:latin typeface="Calibri Light" pitchFamily="34" charset="0"/>
                          <a:cs typeface="Calibri Light" pitchFamily="34" charset="0"/>
                        </a:rPr>
                        <a:t>Brussels – 28-29 January 2019</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02</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u="none" dirty="0" smtClean="0">
                        <a:solidFill>
                          <a:schemeClr val="tx1"/>
                        </a:solidFill>
                        <a:latin typeface="Calibri Light" pitchFamily="34" charset="0"/>
                        <a:cs typeface="Calibri Light" pitchFamily="34" charset="0"/>
                      </a:endParaRPr>
                    </a:p>
                  </a:txBody>
                  <a:tcPr/>
                </a:tc>
              </a:tr>
              <a:tr h="49286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bg1"/>
                          </a:solidFill>
                          <a:latin typeface="Calibri Light" pitchFamily="34" charset="0"/>
                          <a:ea typeface="+mn-ea"/>
                          <a:cs typeface="Calibri Light" pitchFamily="34" charset="0"/>
                        </a:rPr>
                        <a:t>7.3 </a:t>
                      </a:r>
                      <a:r>
                        <a:rPr lang="en-GB" sz="1800" b="1" dirty="0" smtClean="0">
                          <a:solidFill>
                            <a:schemeClr val="bg1"/>
                          </a:solidFill>
                          <a:latin typeface="Calibri Light" pitchFamily="34" charset="0"/>
                          <a:cs typeface="Calibri Light" pitchFamily="34" charset="0"/>
                        </a:rPr>
                        <a:t>Development of </a:t>
                      </a:r>
                      <a:r>
                        <a:rPr lang="sr-Latn-RS" sz="1800" b="1" dirty="0" smtClean="0">
                          <a:solidFill>
                            <a:schemeClr val="bg1"/>
                          </a:solidFill>
                          <a:latin typeface="Calibri Light" pitchFamily="34" charset="0"/>
                          <a:cs typeface="Calibri Light" pitchFamily="34" charset="0"/>
                        </a:rPr>
                        <a:t>P</a:t>
                      </a:r>
                      <a:r>
                        <a:rPr lang="en-GB" sz="1800" b="1" dirty="0" err="1" smtClean="0">
                          <a:solidFill>
                            <a:schemeClr val="bg1"/>
                          </a:solidFill>
                          <a:latin typeface="Calibri Light" pitchFamily="34" charset="0"/>
                          <a:cs typeface="Calibri Light" pitchFamily="34" charset="0"/>
                        </a:rPr>
                        <a:t>roject</a:t>
                      </a:r>
                      <a:r>
                        <a:rPr lang="en-GB" sz="1800" b="1" dirty="0" smtClean="0">
                          <a:solidFill>
                            <a:schemeClr val="bg1"/>
                          </a:solidFill>
                          <a:latin typeface="Calibri Light" pitchFamily="34" charset="0"/>
                          <a:cs typeface="Calibri Light" pitchFamily="34" charset="0"/>
                        </a:rPr>
                        <a:t> management </a:t>
                      </a:r>
                      <a:r>
                        <a:rPr lang="sr-Latn-RS" sz="1800" b="1" baseline="0" dirty="0" smtClean="0">
                          <a:solidFill>
                            <a:schemeClr val="bg1"/>
                          </a:solidFill>
                          <a:latin typeface="Calibri Light" pitchFamily="34" charset="0"/>
                          <a:cs typeface="Calibri Light" pitchFamily="34" charset="0"/>
                        </a:rPr>
                        <a:t> guide</a:t>
                      </a:r>
                      <a:endParaRPr lang="en-US" sz="1800" b="1" kern="1200" dirty="0" smtClean="0">
                        <a:solidFill>
                          <a:schemeClr val="bg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44577">
                <a:tc>
                  <a:txBody>
                    <a:bodyPr/>
                    <a:lstStyle/>
                    <a:p>
                      <a:r>
                        <a:rPr lang="sr-Latn-RS" sz="1600" dirty="0" smtClean="0">
                          <a:solidFill>
                            <a:schemeClr val="tx1"/>
                          </a:solidFill>
                          <a:latin typeface="Calibri Light" pitchFamily="34" charset="0"/>
                          <a:cs typeface="Calibri Light" pitchFamily="34" charset="0"/>
                        </a:rPr>
                        <a:t>Project management guide (v04) </a:t>
                      </a:r>
                      <a:r>
                        <a:rPr lang="en-US" sz="1600" dirty="0" smtClean="0">
                          <a:solidFill>
                            <a:schemeClr val="tx1"/>
                          </a:solidFill>
                          <a:latin typeface="Calibri Light" pitchFamily="34" charset="0"/>
                          <a:cs typeface="Calibri Light" pitchFamily="34" charset="0"/>
                        </a:rPr>
                        <a:t>created</a:t>
                      </a:r>
                      <a:r>
                        <a:rPr lang="sr-Latn-RS" sz="1600" dirty="0" smtClean="0">
                          <a:solidFill>
                            <a:schemeClr val="tx1"/>
                          </a:solidFill>
                          <a:latin typeface="Calibri Light" pitchFamily="34" charset="0"/>
                          <a:cs typeface="Calibri Light" pitchFamily="34" charset="0"/>
                        </a:rPr>
                        <a:t> -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.0</a:t>
                      </a:r>
                      <a:r>
                        <a:rPr lang="sr-Latn-RS" sz="1600" u="none" dirty="0" smtClean="0">
                          <a:solidFill>
                            <a:schemeClr val="tx1"/>
                          </a:solidFill>
                          <a:latin typeface="Calibri Light" pitchFamily="34" charset="0"/>
                          <a:cs typeface="Calibri Light" pitchFamily="34" charset="0"/>
                        </a:rPr>
                        <a:t>4</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u="none" dirty="0" smtClean="0">
                        <a:solidFill>
                          <a:schemeClr val="tx1"/>
                        </a:solidFill>
                        <a:latin typeface="Calibri Light" pitchFamily="34" charset="0"/>
                        <a:cs typeface="Calibri Light" pitchFamily="34" charset="0"/>
                      </a:endParaRPr>
                    </a:p>
                  </a:txBody>
                  <a:tcPr/>
                </a:tc>
              </a:tr>
            </a:tbl>
          </a:graphicData>
        </a:graphic>
      </p:graphicFrame>
      <p:sp>
        <p:nvSpPr>
          <p:cNvPr id="17"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WP7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8"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sr-Latn-RS" sz="2800" dirty="0" smtClean="0">
                <a:solidFill>
                  <a:schemeClr val="tx2">
                    <a:lumMod val="60000"/>
                    <a:lumOff val="40000"/>
                  </a:schemeClr>
                </a:solidFill>
                <a:latin typeface="Calibri Light" pitchFamily="34" charset="0"/>
                <a:cs typeface="Calibri Light" pitchFamily="34" charset="0"/>
              </a:rPr>
              <a:t>Project management</a:t>
            </a:r>
            <a:endParaRPr lang="en-US" sz="2800" dirty="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 xmlns:p14="http://schemas.microsoft.com/office/powerpoint/2010/main" val="4192900708"/>
              </p:ext>
            </p:extLst>
          </p:nvPr>
        </p:nvGraphicFramePr>
        <p:xfrm>
          <a:off x="381000" y="1905000"/>
          <a:ext cx="8382000" cy="4138519"/>
        </p:xfrm>
        <a:graphic>
          <a:graphicData uri="http://schemas.openxmlformats.org/drawingml/2006/table">
            <a:tbl>
              <a:tblPr firstRow="1" bandRow="1">
                <a:tableStyleId>{5C22544A-7EE6-4342-B048-85BDC9FD1C3A}</a:tableStyleId>
              </a:tblPr>
              <a:tblGrid>
                <a:gridCol w="6905363"/>
                <a:gridCol w="1476637"/>
              </a:tblGrid>
              <a:tr h="424062">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7.4</a:t>
                      </a:r>
                      <a:r>
                        <a:rPr lang="en-GB" sz="1800" b="1" dirty="0" smtClean="0">
                          <a:solidFill>
                            <a:schemeClr val="bg1"/>
                          </a:solidFill>
                          <a:latin typeface="Calibri Light" pitchFamily="34" charset="0"/>
                          <a:cs typeface="Calibri Light" pitchFamily="34" charset="0"/>
                        </a:rPr>
                        <a:t> Regular Steering Committee </a:t>
                      </a:r>
                      <a:r>
                        <a:rPr lang="sr-Latn-RS" sz="1800" b="1" dirty="0" smtClean="0">
                          <a:solidFill>
                            <a:schemeClr val="bg1"/>
                          </a:solidFill>
                          <a:latin typeface="Calibri Light" pitchFamily="34" charset="0"/>
                          <a:cs typeface="Calibri Light" pitchFamily="34" charset="0"/>
                        </a:rPr>
                        <a:t>&amp;</a:t>
                      </a:r>
                      <a:r>
                        <a:rPr lang="en-GB" sz="1800" b="1" dirty="0" smtClean="0">
                          <a:solidFill>
                            <a:schemeClr val="bg1"/>
                          </a:solidFill>
                          <a:latin typeface="Calibri Light" pitchFamily="34" charset="0"/>
                          <a:cs typeface="Calibri Light" pitchFamily="34" charset="0"/>
                        </a:rPr>
                        <a:t> Project Management meetings</a:t>
                      </a:r>
                      <a:endParaRPr lang="en-US" sz="1800" b="1" kern="1200" dirty="0" smtClean="0">
                        <a:solidFill>
                          <a:schemeClr val="bg1"/>
                        </a:solidFill>
                        <a:latin typeface="Calibri Light" pitchFamily="34" charset="0"/>
                        <a:ea typeface="+mn-ea"/>
                        <a:cs typeface="Calibri Light" pitchFamily="34" charset="0"/>
                      </a:endParaRPr>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tc>
              </a:tr>
              <a:tr h="6088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latin typeface="Calibri Light" pitchFamily="34" charset="0"/>
                          <a:cs typeface="Calibri Light" pitchFamily="34" charset="0"/>
                        </a:rPr>
                        <a:t>Minutes of the meeting</a:t>
                      </a:r>
                      <a:r>
                        <a:rPr lang="sr-Latn-RS" sz="1600" dirty="0" smtClean="0">
                          <a:solidFill>
                            <a:schemeClr val="tx1"/>
                          </a:solidFill>
                          <a:latin typeface="Calibri Light" pitchFamily="34" charset="0"/>
                          <a:cs typeface="Calibri Light" pitchFamily="34" charset="0"/>
                        </a:rPr>
                        <a:t>s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aseline="0" noProof="0" dirty="0" smtClean="0">
                          <a:solidFill>
                            <a:srgbClr val="0070C0"/>
                          </a:solidFill>
                          <a:latin typeface="Calibri Light" pitchFamily="34" charset="0"/>
                          <a:cs typeface="Calibri Light" pitchFamily="34" charset="0"/>
                        </a:rPr>
                        <a:t>First: 08/09May 2019, Vienna, </a:t>
                      </a:r>
                      <a:r>
                        <a:rPr lang="sr-Latn-RS" sz="1600" kern="1200" baseline="0" noProof="0" dirty="0" smtClean="0">
                          <a:solidFill>
                            <a:srgbClr val="0070C0"/>
                          </a:solidFill>
                          <a:latin typeface="Calibri Light" pitchFamily="34" charset="0"/>
                          <a:ea typeface="+mn-ea"/>
                          <a:cs typeface="Calibri Light" pitchFamily="34" charset="0"/>
                        </a:rPr>
                        <a:t>Second: 19/20 September 2019, Rijeka, </a:t>
                      </a:r>
                      <a:r>
                        <a:rPr lang="sr-Latn-RS" sz="1600" baseline="0" noProof="0" dirty="0" smtClean="0">
                          <a:solidFill>
                            <a:srgbClr val="00B050"/>
                          </a:solidFill>
                          <a:latin typeface="Calibri Light" pitchFamily="34" charset="0"/>
                          <a:cs typeface="Calibri Light" pitchFamily="34" charset="0"/>
                        </a:rPr>
                        <a:t>Third: 23/24 April 2020, Sofia </a:t>
                      </a:r>
                      <a:endParaRPr lang="en-US" sz="1600" dirty="0" smtClean="0">
                        <a:solidFill>
                          <a:srgbClr val="00B050"/>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10</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FF0000"/>
                          </a:solidFill>
                          <a:latin typeface="Calibri Light" pitchFamily="34" charset="0"/>
                          <a:cs typeface="Calibri Light" pitchFamily="34" charset="0"/>
                        </a:rPr>
                        <a:t>IN PROGRESS</a:t>
                      </a:r>
                      <a:endParaRPr lang="en-US" sz="1600" b="1" u="none" dirty="0" smtClean="0">
                        <a:solidFill>
                          <a:srgbClr val="FF0000"/>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r h="508876">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bg1"/>
                          </a:solidFill>
                          <a:latin typeface="Calibri Light" pitchFamily="34" charset="0"/>
                          <a:ea typeface="+mn-ea"/>
                          <a:cs typeface="Calibri Light" pitchFamily="34" charset="0"/>
                        </a:rPr>
                        <a:t>7.5 </a:t>
                      </a:r>
                      <a:r>
                        <a:rPr lang="en-GB" sz="1800" b="1" kern="1200" dirty="0" smtClean="0">
                          <a:solidFill>
                            <a:schemeClr val="bg1"/>
                          </a:solidFill>
                          <a:latin typeface="Calibri Light" pitchFamily="34" charset="0"/>
                          <a:ea typeface="+mn-ea"/>
                          <a:cs typeface="Calibri Light" pitchFamily="34" charset="0"/>
                        </a:rPr>
                        <a:t>Day-to-day coordination of project activities</a:t>
                      </a:r>
                      <a:endParaRPr lang="en-US" sz="1800" b="1" kern="1200" dirty="0" smtClean="0">
                        <a:solidFill>
                          <a:schemeClr val="bg1"/>
                        </a:solidFill>
                        <a:latin typeface="Calibri Light" pitchFamily="34" charset="0"/>
                        <a:ea typeface="+mn-ea"/>
                        <a:cs typeface="Calibri Light" pitchFamily="34" charset="0"/>
                      </a:endParaRPr>
                    </a:p>
                  </a:txBody>
                  <a:tcPr>
                    <a:solidFill>
                      <a:schemeClr val="accent1"/>
                    </a:solidFill>
                  </a:tcPr>
                </a:tc>
                <a:tc hMerge="1">
                  <a:txBody>
                    <a:bodyPr/>
                    <a:lstStyle/>
                    <a:p>
                      <a:endParaRPr lang="en-US" dirty="0"/>
                    </a:p>
                  </a:txBody>
                  <a:tcPr>
                    <a:solidFill>
                      <a:schemeClr val="accent1"/>
                    </a:solidFill>
                  </a:tcPr>
                </a:tc>
              </a:tr>
              <a:tr h="380667">
                <a:tc>
                  <a:txBody>
                    <a:bodyPr/>
                    <a:lstStyle/>
                    <a:p>
                      <a:r>
                        <a:rPr lang="en-US" sz="1600" kern="1200" dirty="0" smtClean="0">
                          <a:solidFill>
                            <a:schemeClr val="tx1"/>
                          </a:solidFill>
                          <a:latin typeface="Calibri Light" pitchFamily="34" charset="0"/>
                          <a:ea typeface="+mn-ea"/>
                          <a:cs typeface="Calibri Light" pitchFamily="34" charset="0"/>
                        </a:rPr>
                        <a:t>Project correspondence </a:t>
                      </a:r>
                      <a:r>
                        <a:rPr lang="sr-Latn-RS" sz="160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p>
                    <a:p>
                      <a:r>
                        <a:rPr lang="sr-Latn-RS" sz="1600" kern="1200" baseline="0" noProof="0" smtClean="0">
                          <a:solidFill>
                            <a:srgbClr val="0070C0"/>
                          </a:solidFill>
                          <a:latin typeface="Calibri Light" pitchFamily="34" charset="0"/>
                          <a:ea typeface="+mn-ea"/>
                          <a:cs typeface="Calibri Light" pitchFamily="34" charset="0"/>
                        </a:rPr>
                        <a:t>13 Partnership Agreements signed and sent to the EACEA</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FF0000"/>
                          </a:solidFill>
                          <a:latin typeface="Calibri Light" pitchFamily="34" charset="0"/>
                          <a:cs typeface="Calibri Light" pitchFamily="34" charset="0"/>
                        </a:rPr>
                        <a:t>IN PROGRESS</a:t>
                      </a:r>
                      <a:endParaRPr lang="en-US" sz="1600" b="1" u="none" dirty="0" smtClean="0">
                        <a:solidFill>
                          <a:srgbClr val="FF0000"/>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r h="49286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7.6</a:t>
                      </a:r>
                      <a:r>
                        <a:rPr lang="en-GB" sz="1800" b="1" dirty="0" smtClean="0">
                          <a:solidFill>
                            <a:schemeClr val="bg1"/>
                          </a:solidFill>
                          <a:latin typeface="Calibri Light" pitchFamily="34" charset="0"/>
                          <a:cs typeface="Calibri Light" pitchFamily="34" charset="0"/>
                        </a:rPr>
                        <a:t> </a:t>
                      </a:r>
                      <a:r>
                        <a:rPr lang="sr-Latn-RS" sz="1800" b="1" dirty="0" smtClean="0">
                          <a:solidFill>
                            <a:schemeClr val="bg1"/>
                          </a:solidFill>
                          <a:latin typeface="Calibri Light" pitchFamily="34" charset="0"/>
                          <a:cs typeface="Calibri Light" pitchFamily="34" charset="0"/>
                        </a:rPr>
                        <a:t>Submission of interim and final reports</a:t>
                      </a:r>
                      <a:endParaRPr lang="en-US" sz="1800" b="1" kern="1200" dirty="0" smtClean="0">
                        <a:solidFill>
                          <a:schemeClr val="bg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445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dirty="0" smtClean="0">
                          <a:solidFill>
                            <a:schemeClr val="tx1"/>
                          </a:solidFill>
                          <a:latin typeface="Calibri Light" pitchFamily="34" charset="0"/>
                          <a:cs typeface="Calibri Light" pitchFamily="34" charset="0"/>
                        </a:rPr>
                        <a:t>Interim and final reports written and submitted to EACEA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aseline="0" noProof="0" dirty="0" smtClean="0">
                          <a:solidFill>
                            <a:srgbClr val="00B050"/>
                          </a:solidFill>
                          <a:latin typeface="Calibri Light" pitchFamily="34" charset="0"/>
                          <a:cs typeface="Calibri Light" pitchFamily="34" charset="0"/>
                        </a:rPr>
                        <a:t>15 May 2020 </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chemeClr val="accent6">
                              <a:lumMod val="75000"/>
                            </a:schemeClr>
                          </a:solidFill>
                          <a:latin typeface="Calibri Light" pitchFamily="34" charset="0"/>
                          <a:cs typeface="Calibri Light" pitchFamily="34" charset="0"/>
                        </a:rPr>
                        <a:t>FORTHCOMING</a:t>
                      </a:r>
                      <a:endParaRPr lang="en-US" sz="1600" b="1" u="none" dirty="0" smtClean="0">
                        <a:solidFill>
                          <a:schemeClr val="accent6">
                            <a:lumMod val="75000"/>
                          </a:schemeClr>
                        </a:solidFill>
                        <a:latin typeface="Calibri Light" pitchFamily="34" charset="0"/>
                        <a:cs typeface="Calibri Light" pitchFamily="34" charset="0"/>
                      </a:endParaRPr>
                    </a:p>
                  </a:txBody>
                  <a:tcPr/>
                </a:tc>
              </a:tr>
            </a:tbl>
          </a:graphicData>
        </a:graphic>
      </p:graphicFrame>
      <p:sp>
        <p:nvSpPr>
          <p:cNvPr id="17"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WP7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8"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sr-Latn-RS" sz="2800" dirty="0" smtClean="0">
                <a:solidFill>
                  <a:schemeClr val="tx2">
                    <a:lumMod val="60000"/>
                    <a:lumOff val="40000"/>
                  </a:schemeClr>
                </a:solidFill>
                <a:latin typeface="Calibri Light" pitchFamily="34" charset="0"/>
                <a:cs typeface="Calibri Light" pitchFamily="34" charset="0"/>
              </a:rPr>
              <a:t>Project management</a:t>
            </a:r>
            <a:endParaRPr lang="en-US" sz="2800" dirty="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r>
              <a:rPr lang="sr-Latn-RS" sz="4000" dirty="0" smtClean="0">
                <a:solidFill>
                  <a:schemeClr val="tx2">
                    <a:lumMod val="60000"/>
                    <a:lumOff val="40000"/>
                  </a:schemeClr>
                </a:solidFill>
              </a:rPr>
              <a:t>Preventive field monitoring visit – </a:t>
            </a:r>
            <a:br>
              <a:rPr lang="sr-Latn-RS" sz="4000" dirty="0" smtClean="0">
                <a:solidFill>
                  <a:schemeClr val="tx2">
                    <a:lumMod val="60000"/>
                    <a:lumOff val="40000"/>
                  </a:schemeClr>
                </a:solidFill>
              </a:rPr>
            </a:br>
            <a:r>
              <a:rPr lang="sr-Latn-RS" sz="4000" dirty="0" smtClean="0">
                <a:solidFill>
                  <a:schemeClr val="tx2">
                    <a:lumMod val="60000"/>
                    <a:lumOff val="40000"/>
                  </a:schemeClr>
                </a:solidFill>
              </a:rPr>
              <a:t>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600" dirty="0" smtClean="0">
                <a:solidFill>
                  <a:schemeClr val="tx2">
                    <a:lumMod val="60000"/>
                    <a:lumOff val="40000"/>
                  </a:schemeClr>
                </a:solidFill>
                <a:latin typeface="Calibri Light" pitchFamily="34" charset="0"/>
                <a:cs typeface="Calibri Light" pitchFamily="34" charset="0"/>
              </a:rPr>
              <a:t>Agenda</a:t>
            </a:r>
          </a:p>
          <a:p>
            <a:pPr marL="342900" lvl="0" indent="-342900" algn="just">
              <a:spcBef>
                <a:spcPct val="20000"/>
              </a:spcBef>
              <a:buFont typeface="Wingdings" pitchFamily="2" charset="2"/>
              <a:buChar char="Ø"/>
              <a:defRPr/>
            </a:pPr>
            <a:endParaRPr lang="sr-Latn-RS" sz="26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600" dirty="0" smtClean="0">
                <a:solidFill>
                  <a:schemeClr val="tx2">
                    <a:lumMod val="60000"/>
                    <a:lumOff val="40000"/>
                  </a:schemeClr>
                </a:solidFill>
                <a:latin typeface="Calibri Light" pitchFamily="34" charset="0"/>
                <a:cs typeface="Calibri Light" pitchFamily="34" charset="0"/>
              </a:rPr>
              <a:t>Attendance list</a:t>
            </a:r>
          </a:p>
          <a:p>
            <a:pPr marL="342900" lvl="0" indent="-342900" algn="just">
              <a:spcBef>
                <a:spcPct val="20000"/>
              </a:spcBef>
              <a:buFont typeface="Wingdings" pitchFamily="2" charset="2"/>
              <a:buChar char="Ø"/>
              <a:defRPr/>
            </a:pPr>
            <a:endParaRPr lang="sr-Latn-RS" sz="26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600" dirty="0" smtClean="0">
                <a:solidFill>
                  <a:schemeClr val="tx2">
                    <a:lumMod val="60000"/>
                    <a:lumOff val="40000"/>
                  </a:schemeClr>
                </a:solidFill>
                <a:latin typeface="Calibri Light" pitchFamily="34" charset="0"/>
                <a:cs typeface="Calibri Light" pitchFamily="34" charset="0"/>
              </a:rPr>
              <a:t>Annex DE3 – Dissemination activity form</a:t>
            </a:r>
          </a:p>
          <a:p>
            <a:pPr marL="342900" lvl="0" indent="-342900" algn="just">
              <a:spcBef>
                <a:spcPct val="20000"/>
              </a:spcBef>
              <a:buFont typeface="Wingdings" pitchFamily="2" charset="2"/>
              <a:buChar char="Ø"/>
              <a:defRPr/>
            </a:pPr>
            <a:endParaRPr lang="sr-Latn-RS" sz="26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600" dirty="0" smtClean="0">
                <a:solidFill>
                  <a:schemeClr val="tx2">
                    <a:lumMod val="60000"/>
                    <a:lumOff val="40000"/>
                  </a:schemeClr>
                </a:solidFill>
                <a:latin typeface="Calibri Light" pitchFamily="34" charset="0"/>
                <a:cs typeface="Calibri Light" pitchFamily="34" charset="0"/>
              </a:rPr>
              <a:t>Photos</a:t>
            </a:r>
          </a:p>
          <a:p>
            <a:pPr marL="342900" lvl="0" indent="-342900" algn="just">
              <a:spcBef>
                <a:spcPct val="20000"/>
              </a:spcBef>
              <a:buFont typeface="Wingdings" pitchFamily="2" charset="2"/>
              <a:buChar char="Ø"/>
              <a:defRPr/>
            </a:pPr>
            <a:endParaRPr lang="sr-Latn-RS" sz="26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600" dirty="0" smtClean="0">
                <a:solidFill>
                  <a:schemeClr val="tx2">
                    <a:lumMod val="60000"/>
                    <a:lumOff val="40000"/>
                  </a:schemeClr>
                </a:solidFill>
                <a:latin typeface="Calibri Light" pitchFamily="34" charset="0"/>
                <a:cs typeface="Calibri Light" pitchFamily="34" charset="0"/>
              </a:rPr>
              <a:t>Presentations</a:t>
            </a:r>
            <a:endParaRPr lang="en-US" sz="2600" dirty="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Preventive field monitoring visit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8" name="Content Placeholder 2"/>
          <p:cNvSpPr txBox="1">
            <a:spLocks/>
          </p:cNvSpPr>
          <p:nvPr/>
        </p:nvSpPr>
        <p:spPr>
          <a:xfrm>
            <a:off x="381000" y="1295400"/>
            <a:ext cx="8229600" cy="46482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800" b="1" dirty="0" smtClean="0">
                <a:solidFill>
                  <a:schemeClr val="tx2">
                    <a:lumMod val="60000"/>
                    <a:lumOff val="40000"/>
                  </a:schemeClr>
                </a:solidFill>
                <a:latin typeface="Calibri Light" pitchFamily="34" charset="0"/>
                <a:cs typeface="Calibri Light" pitchFamily="34" charset="0"/>
              </a:rPr>
              <a:t>Kosovska Mitrovica – 20 March 2019</a:t>
            </a:r>
          </a:p>
          <a:p>
            <a:pPr lvl="1" algn="just">
              <a:buFont typeface="Wingdings" pitchFamily="2" charset="2"/>
              <a:buChar char="v"/>
            </a:pPr>
            <a:r>
              <a:rPr lang="en-US" sz="2400" dirty="0" smtClean="0">
                <a:solidFill>
                  <a:schemeClr val="tx2">
                    <a:lumMod val="60000"/>
                    <a:lumOff val="40000"/>
                  </a:schemeClr>
                </a:solidFill>
                <a:latin typeface="Calibri Light" pitchFamily="34" charset="0"/>
                <a:cs typeface="Calibri Light" pitchFamily="34" charset="0"/>
              </a:rPr>
              <a:t>First financial </a:t>
            </a:r>
            <a:r>
              <a:rPr lang="en-US" sz="2400" dirty="0" err="1" smtClean="0">
                <a:solidFill>
                  <a:schemeClr val="tx2">
                    <a:lumMod val="60000"/>
                    <a:lumOff val="40000"/>
                  </a:schemeClr>
                </a:solidFill>
                <a:latin typeface="Calibri Light" pitchFamily="34" charset="0"/>
                <a:cs typeface="Calibri Light" pitchFamily="34" charset="0"/>
              </a:rPr>
              <a:t>instalment</a:t>
            </a:r>
            <a:r>
              <a:rPr lang="en-US" sz="2400" dirty="0" smtClean="0">
                <a:solidFill>
                  <a:schemeClr val="tx2">
                    <a:lumMod val="60000"/>
                    <a:lumOff val="40000"/>
                  </a:schemeClr>
                </a:solidFill>
                <a:latin typeface="Calibri Light" pitchFamily="34" charset="0"/>
                <a:cs typeface="Calibri Light" pitchFamily="34" charset="0"/>
              </a:rPr>
              <a:t> to the Technical College of Applied Sciences should be transferred as soon as possible by the project coordinator</a:t>
            </a:r>
          </a:p>
          <a:p>
            <a:pPr lvl="1" algn="just"/>
            <a:endParaRPr lang="en-US" sz="2400" dirty="0" smtClean="0">
              <a:solidFill>
                <a:schemeClr val="tx2">
                  <a:lumMod val="60000"/>
                  <a:lumOff val="40000"/>
                </a:schemeClr>
              </a:solidFill>
              <a:latin typeface="Calibri Light" pitchFamily="34" charset="0"/>
              <a:cs typeface="Calibri Light" pitchFamily="34" charset="0"/>
            </a:endParaRPr>
          </a:p>
          <a:p>
            <a:pPr lvl="1" algn="just">
              <a:buFont typeface="Wingdings" pitchFamily="2" charset="2"/>
              <a:buChar char="v"/>
            </a:pPr>
            <a:r>
              <a:rPr lang="en-US" sz="2400" dirty="0" smtClean="0">
                <a:solidFill>
                  <a:schemeClr val="tx2">
                    <a:lumMod val="60000"/>
                    <a:lumOff val="40000"/>
                  </a:schemeClr>
                </a:solidFill>
                <a:latin typeface="Calibri Light" pitchFamily="34" charset="0"/>
                <a:cs typeface="Calibri Light" pitchFamily="34" charset="0"/>
              </a:rPr>
              <a:t>Project coordinator is advised to make additional efforts to assure that all project partners purchase relevant project equipment</a:t>
            </a:r>
          </a:p>
          <a:p>
            <a:pPr lvl="1" algn="just"/>
            <a:endParaRPr lang="en-US" sz="2400" dirty="0" smtClean="0">
              <a:solidFill>
                <a:schemeClr val="tx2">
                  <a:lumMod val="60000"/>
                  <a:lumOff val="40000"/>
                </a:schemeClr>
              </a:solidFill>
              <a:latin typeface="Calibri Light" pitchFamily="34" charset="0"/>
              <a:cs typeface="Calibri Light" pitchFamily="34" charset="0"/>
            </a:endParaRPr>
          </a:p>
          <a:p>
            <a:pPr lvl="1" algn="just">
              <a:buFont typeface="Wingdings" pitchFamily="2" charset="2"/>
              <a:buChar char="v"/>
            </a:pPr>
            <a:r>
              <a:rPr lang="en-US" sz="2400" dirty="0" smtClean="0">
                <a:solidFill>
                  <a:srgbClr val="00B050"/>
                </a:solidFill>
                <a:latin typeface="Calibri Light" pitchFamily="34" charset="0"/>
                <a:cs typeface="Calibri Light" pitchFamily="34" charset="0"/>
              </a:rPr>
              <a:t>Once relevant equipment is bought and installed, all HEIs have to produce equipment inventory list, which should be available for the next FM visits.</a:t>
            </a:r>
          </a:p>
          <a:p>
            <a:pPr marL="342900" lvl="0" indent="-342900" algn="just">
              <a:spcBef>
                <a:spcPct val="20000"/>
              </a:spcBef>
              <a:buFont typeface="Wingdings" pitchFamily="2" charset="2"/>
              <a:buChar char="Ø"/>
              <a:defRPr/>
            </a:pPr>
            <a:r>
              <a:rPr lang="sr-Latn-RS" sz="2800" b="1" dirty="0" smtClean="0">
                <a:solidFill>
                  <a:schemeClr val="tx2">
                    <a:lumMod val="60000"/>
                    <a:lumOff val="40000"/>
                  </a:schemeClr>
                </a:solidFill>
                <a:latin typeface="Calibri Light" pitchFamily="34" charset="0"/>
                <a:cs typeface="Calibri Light" pitchFamily="34" charset="0"/>
              </a:rPr>
              <a:t>Podgorica – 15 May 2019</a:t>
            </a:r>
            <a:endParaRPr lang="en-US" sz="2800" b="1" dirty="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Preventive field monitoring visit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8" name="Content Placeholder 2"/>
          <p:cNvSpPr txBox="1">
            <a:spLocks/>
          </p:cNvSpPr>
          <p:nvPr/>
        </p:nvSpPr>
        <p:spPr>
          <a:xfrm>
            <a:off x="381000" y="1295400"/>
            <a:ext cx="8229600" cy="46482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800" b="1" dirty="0" smtClean="0">
                <a:solidFill>
                  <a:schemeClr val="tx2">
                    <a:lumMod val="60000"/>
                    <a:lumOff val="40000"/>
                  </a:schemeClr>
                </a:solidFill>
                <a:latin typeface="Calibri Light" pitchFamily="34" charset="0"/>
                <a:cs typeface="Calibri Light" pitchFamily="34" charset="0"/>
              </a:rPr>
              <a:t>Podgorica – 15 April 2019</a:t>
            </a:r>
          </a:p>
          <a:p>
            <a:pPr lvl="1" algn="just">
              <a:buFont typeface="Wingdings" pitchFamily="2" charset="2"/>
              <a:buChar char="v"/>
            </a:pPr>
            <a:r>
              <a:rPr lang="en-US" sz="2400" dirty="0" smtClean="0">
                <a:solidFill>
                  <a:schemeClr val="tx2">
                    <a:lumMod val="60000"/>
                    <a:lumOff val="40000"/>
                  </a:schemeClr>
                </a:solidFill>
                <a:latin typeface="Calibri Light" pitchFamily="34" charset="0"/>
                <a:cs typeface="Calibri Light" pitchFamily="34" charset="0"/>
              </a:rPr>
              <a:t>Taking into account relevance of the topic not only for HE sector, but for overall</a:t>
            </a:r>
            <a:r>
              <a:rPr lang="sr-Latn-RS" sz="2400" dirty="0" smtClean="0">
                <a:solidFill>
                  <a:schemeClr val="tx2">
                    <a:lumMod val="60000"/>
                    <a:lumOff val="40000"/>
                  </a:schemeClr>
                </a:solidFill>
                <a:latin typeface="Calibri Light" pitchFamily="34" charset="0"/>
                <a:cs typeface="Calibri Light" pitchFamily="34" charset="0"/>
              </a:rPr>
              <a:t> M</a:t>
            </a:r>
            <a:r>
              <a:rPr lang="en-US" sz="2400" dirty="0" err="1" smtClean="0">
                <a:solidFill>
                  <a:schemeClr val="tx2">
                    <a:lumMod val="60000"/>
                    <a:lumOff val="40000"/>
                  </a:schemeClr>
                </a:solidFill>
                <a:latin typeface="Calibri Light" pitchFamily="34" charset="0"/>
                <a:cs typeface="Calibri Light" pitchFamily="34" charset="0"/>
              </a:rPr>
              <a:t>ontenegrin</a:t>
            </a:r>
            <a:r>
              <a:rPr lang="en-US" sz="2400" dirty="0" smtClean="0">
                <a:solidFill>
                  <a:schemeClr val="tx2">
                    <a:lumMod val="60000"/>
                    <a:lumOff val="40000"/>
                  </a:schemeClr>
                </a:solidFill>
                <a:latin typeface="Calibri Light" pitchFamily="34" charset="0"/>
                <a:cs typeface="Calibri Light" pitchFamily="34" charset="0"/>
              </a:rPr>
              <a:t> EU accession route, the project related activities, especially discussions</a:t>
            </a: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on the content of the new </a:t>
            </a:r>
            <a:r>
              <a:rPr lang="en-US" sz="2400" dirty="0" err="1" smtClean="0">
                <a:solidFill>
                  <a:schemeClr val="tx2">
                    <a:lumMod val="60000"/>
                    <a:lumOff val="40000"/>
                  </a:schemeClr>
                </a:solidFill>
                <a:latin typeface="Calibri Light" pitchFamily="34" charset="0"/>
                <a:cs typeface="Calibri Light" pitchFamily="34" charset="0"/>
              </a:rPr>
              <a:t>programme</a:t>
            </a:r>
            <a:r>
              <a:rPr lang="en-US" sz="2400" dirty="0" smtClean="0">
                <a:solidFill>
                  <a:schemeClr val="tx2">
                    <a:lumMod val="60000"/>
                    <a:lumOff val="40000"/>
                  </a:schemeClr>
                </a:solidFill>
                <a:latin typeface="Calibri Light" pitchFamily="34" charset="0"/>
                <a:cs typeface="Calibri Light" pitchFamily="34" charset="0"/>
              </a:rPr>
              <a:t> should include representatives of all relevant</a:t>
            </a: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stakeholders, notwithstanding their official presence as partners in the consortium</a:t>
            </a:r>
          </a:p>
          <a:p>
            <a:pPr lvl="1" algn="just">
              <a:buFont typeface="Wingdings" pitchFamily="2" charset="2"/>
              <a:buChar char="v"/>
            </a:pPr>
            <a:r>
              <a:rPr lang="en-US" sz="2400" dirty="0" smtClean="0">
                <a:solidFill>
                  <a:schemeClr val="tx2">
                    <a:lumMod val="60000"/>
                    <a:lumOff val="40000"/>
                  </a:schemeClr>
                </a:solidFill>
                <a:latin typeface="Calibri Light" pitchFamily="34" charset="0"/>
                <a:cs typeface="Calibri Light" pitchFamily="34" charset="0"/>
              </a:rPr>
              <a:t>Purchase of equipment should be made as soon as possible, at the beginning of the</a:t>
            </a: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project, to allow usage of equipment during the project lifetime</a:t>
            </a:r>
            <a:endParaRPr lang="sr-Latn-RS" sz="2400" dirty="0" smtClean="0">
              <a:solidFill>
                <a:schemeClr val="tx2">
                  <a:lumMod val="60000"/>
                  <a:lumOff val="40000"/>
                </a:schemeClr>
              </a:solidFill>
              <a:latin typeface="Calibri Light" pitchFamily="34" charset="0"/>
              <a:cs typeface="Calibri Light" pitchFamily="34" charset="0"/>
            </a:endParaRPr>
          </a:p>
          <a:p>
            <a:pPr lvl="1" algn="just">
              <a:buFont typeface="Wingdings" pitchFamily="2" charset="2"/>
              <a:buChar char="v"/>
            </a:pP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VAT procedure should be resolved as soon as possible</a:t>
            </a: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Preventive field monitoring visit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8" name="Content Placeholder 2"/>
          <p:cNvSpPr txBox="1">
            <a:spLocks/>
          </p:cNvSpPr>
          <p:nvPr/>
        </p:nvSpPr>
        <p:spPr>
          <a:xfrm>
            <a:off x="381000" y="1295400"/>
            <a:ext cx="8229600" cy="4648200"/>
          </a:xfrm>
          <a:prstGeom prst="rect">
            <a:avLst/>
          </a:prstGeom>
        </p:spPr>
        <p:txBody>
          <a:bodyPr vert="horz" lIns="91440" tIns="45720" rIns="91440" bIns="45720" rtlCol="0">
            <a:noAutofit/>
          </a:bodyPr>
          <a:lstStyle/>
          <a:p>
            <a:pPr lvl="1" algn="just">
              <a:buFont typeface="Wingdings" pitchFamily="2" charset="2"/>
              <a:buChar char="v"/>
            </a:pP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An associated partner in the field of business sector “</a:t>
            </a:r>
            <a:r>
              <a:rPr lang="en-US" sz="2400" dirty="0" err="1" smtClean="0">
                <a:solidFill>
                  <a:schemeClr val="tx2">
                    <a:lumMod val="60000"/>
                    <a:lumOff val="40000"/>
                  </a:schemeClr>
                </a:solidFill>
                <a:latin typeface="Calibri Light" pitchFamily="34" charset="0"/>
                <a:cs typeface="Calibri Light" pitchFamily="34" charset="0"/>
              </a:rPr>
              <a:t>Regionalni</a:t>
            </a:r>
            <a:r>
              <a:rPr lang="en-US" sz="2400" dirty="0" smtClean="0">
                <a:solidFill>
                  <a:schemeClr val="tx2">
                    <a:lumMod val="60000"/>
                    <a:lumOff val="40000"/>
                  </a:schemeClr>
                </a:solidFill>
                <a:latin typeface="Calibri Light" pitchFamily="34" charset="0"/>
                <a:cs typeface="Calibri Light" pitchFamily="34" charset="0"/>
              </a:rPr>
              <a:t> </a:t>
            </a:r>
            <a:r>
              <a:rPr lang="en-US" sz="2400" dirty="0" err="1" smtClean="0">
                <a:solidFill>
                  <a:schemeClr val="tx2">
                    <a:lumMod val="60000"/>
                    <a:lumOff val="40000"/>
                  </a:schemeClr>
                </a:solidFill>
                <a:latin typeface="Calibri Light" pitchFamily="34" charset="0"/>
                <a:cs typeface="Calibri Light" pitchFamily="34" charset="0"/>
              </a:rPr>
              <a:t>vodovod-crnogorsko</a:t>
            </a:r>
            <a:r>
              <a:rPr lang="sr-Latn-RS" sz="2400" dirty="0" smtClean="0">
                <a:solidFill>
                  <a:schemeClr val="tx2">
                    <a:lumMod val="60000"/>
                    <a:lumOff val="40000"/>
                  </a:schemeClr>
                </a:solidFill>
                <a:latin typeface="Calibri Light" pitchFamily="34" charset="0"/>
                <a:cs typeface="Calibri Light" pitchFamily="34" charset="0"/>
              </a:rPr>
              <a:t> </a:t>
            </a:r>
            <a:r>
              <a:rPr lang="en-US" sz="2400" dirty="0" err="1" smtClean="0">
                <a:solidFill>
                  <a:schemeClr val="tx2">
                    <a:lumMod val="60000"/>
                    <a:lumOff val="40000"/>
                  </a:schemeClr>
                </a:solidFill>
                <a:latin typeface="Calibri Light" pitchFamily="34" charset="0"/>
                <a:cs typeface="Calibri Light" pitchFamily="34" charset="0"/>
              </a:rPr>
              <a:t>primorje</a:t>
            </a:r>
            <a:r>
              <a:rPr lang="en-US" sz="2400" dirty="0" smtClean="0">
                <a:solidFill>
                  <a:schemeClr val="tx2">
                    <a:lumMod val="60000"/>
                    <a:lumOff val="40000"/>
                  </a:schemeClr>
                </a:solidFill>
                <a:latin typeface="Calibri Light" pitchFamily="34" charset="0"/>
                <a:cs typeface="Calibri Light" pitchFamily="34" charset="0"/>
              </a:rPr>
              <a:t> (</a:t>
            </a:r>
            <a:r>
              <a:rPr lang="en-US" sz="2400" dirty="0" err="1" smtClean="0">
                <a:solidFill>
                  <a:schemeClr val="tx2">
                    <a:lumMod val="60000"/>
                    <a:lumOff val="40000"/>
                  </a:schemeClr>
                </a:solidFill>
                <a:latin typeface="Calibri Light" pitchFamily="34" charset="0"/>
                <a:cs typeface="Calibri Light" pitchFamily="34" charset="0"/>
              </a:rPr>
              <a:t>Budva</a:t>
            </a:r>
            <a:r>
              <a:rPr lang="en-US" sz="2400" dirty="0" smtClean="0">
                <a:solidFill>
                  <a:schemeClr val="tx2">
                    <a:lumMod val="60000"/>
                    <a:lumOff val="40000"/>
                  </a:schemeClr>
                </a:solidFill>
                <a:latin typeface="Calibri Light" pitchFamily="34" charset="0"/>
                <a:cs typeface="Calibri Light" pitchFamily="34" charset="0"/>
              </a:rPr>
              <a:t>)” should be involved in further activities in order to ensure successful</a:t>
            </a: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continuation of the project activities and the sustainability of the project results, and</a:t>
            </a: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its representative presence next time would be highly appreciated </a:t>
            </a:r>
            <a:endParaRPr lang="sr-Latn-RS" sz="2400" dirty="0" smtClean="0">
              <a:solidFill>
                <a:schemeClr val="tx2">
                  <a:lumMod val="60000"/>
                  <a:lumOff val="40000"/>
                </a:schemeClr>
              </a:solidFill>
              <a:latin typeface="Calibri Light" pitchFamily="34" charset="0"/>
              <a:cs typeface="Calibri Light" pitchFamily="34" charset="0"/>
            </a:endParaRPr>
          </a:p>
          <a:p>
            <a:pPr lvl="1" algn="just">
              <a:buFont typeface="Wingdings" pitchFamily="2" charset="2"/>
              <a:buChar char="v"/>
            </a:pP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Taking into account that the project foresees also developing LLL courses for</a:t>
            </a: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professionals, and aims at higher employability rate for graduate students, business</a:t>
            </a: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sector representatives should be involved more in the period to come </a:t>
            </a:r>
            <a:endParaRPr lang="sr-Latn-RS" sz="2400" dirty="0" smtClean="0">
              <a:solidFill>
                <a:schemeClr val="tx2">
                  <a:lumMod val="60000"/>
                  <a:lumOff val="40000"/>
                </a:schemeClr>
              </a:solidFill>
              <a:latin typeface="Calibri Light" pitchFamily="34" charset="0"/>
              <a:cs typeface="Calibri Light" pitchFamily="34" charset="0"/>
            </a:endParaRPr>
          </a:p>
          <a:p>
            <a:pPr lvl="1" algn="just">
              <a:buFont typeface="Wingdings" pitchFamily="2" charset="2"/>
              <a:buChar char="v"/>
            </a:pP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Active role of students is expected in the future phases of the project</a:t>
            </a: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Preventive field monitoring visit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8" name="Content Placeholder 2"/>
          <p:cNvSpPr txBox="1">
            <a:spLocks/>
          </p:cNvSpPr>
          <p:nvPr/>
        </p:nvSpPr>
        <p:spPr>
          <a:xfrm>
            <a:off x="381000" y="1295400"/>
            <a:ext cx="8229600" cy="4648200"/>
          </a:xfrm>
          <a:prstGeom prst="rect">
            <a:avLst/>
          </a:prstGeom>
        </p:spPr>
        <p:txBody>
          <a:bodyPr vert="horz" lIns="91440" tIns="45720" rIns="91440" bIns="45720" rtlCol="0">
            <a:noAutofit/>
          </a:bodyPr>
          <a:lstStyle/>
          <a:p>
            <a:pPr lvl="1" algn="just">
              <a:buFont typeface="Wingdings" pitchFamily="2" charset="2"/>
              <a:buChar char="v"/>
            </a:pP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Dissemination of the project should start immediately; various dissemination tools</a:t>
            </a: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should be used, especially in terms of attracting potential future students, as well as</a:t>
            </a: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those from the business sector, in need for some upgraded knowledge in the field</a:t>
            </a:r>
            <a:endParaRPr lang="sr-Latn-RS" sz="2400" dirty="0" smtClean="0">
              <a:solidFill>
                <a:schemeClr val="tx2">
                  <a:lumMod val="60000"/>
                  <a:lumOff val="40000"/>
                </a:schemeClr>
              </a:solidFill>
              <a:latin typeface="Calibri Light" pitchFamily="34" charset="0"/>
              <a:cs typeface="Calibri Light" pitchFamily="34" charset="0"/>
            </a:endParaRPr>
          </a:p>
          <a:p>
            <a:pPr lvl="1" algn="just">
              <a:buFont typeface="Wingdings" pitchFamily="2" charset="2"/>
              <a:buChar char="v"/>
            </a:pP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Given the regional framework of the project, partners should consider idea of creating</a:t>
            </a: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some joint </a:t>
            </a:r>
            <a:r>
              <a:rPr lang="en-US" sz="2400" dirty="0" err="1" smtClean="0">
                <a:solidFill>
                  <a:schemeClr val="tx2">
                    <a:lumMod val="60000"/>
                    <a:lumOff val="40000"/>
                  </a:schemeClr>
                </a:solidFill>
                <a:latin typeface="Calibri Light" pitchFamily="34" charset="0"/>
                <a:cs typeface="Calibri Light" pitchFamily="34" charset="0"/>
              </a:rPr>
              <a:t>programme</a:t>
            </a:r>
            <a:r>
              <a:rPr lang="en-US" sz="2400" dirty="0" smtClean="0">
                <a:solidFill>
                  <a:schemeClr val="tx2">
                    <a:lumMod val="60000"/>
                    <a:lumOff val="40000"/>
                  </a:schemeClr>
                </a:solidFill>
                <a:latin typeface="Calibri Light" pitchFamily="34" charset="0"/>
                <a:cs typeface="Calibri Light" pitchFamily="34" charset="0"/>
              </a:rPr>
              <a:t> in the future</a:t>
            </a: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Preventive field monitoring visit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8" name="Content Placeholder 2"/>
          <p:cNvSpPr txBox="1">
            <a:spLocks/>
          </p:cNvSpPr>
          <p:nvPr/>
        </p:nvSpPr>
        <p:spPr>
          <a:xfrm>
            <a:off x="381000" y="1295400"/>
            <a:ext cx="8229600" cy="46482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endParaRPr lang="sr-Latn-RS" sz="2800" b="1"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800" b="1" dirty="0" smtClean="0">
                <a:solidFill>
                  <a:schemeClr val="tx2">
                    <a:lumMod val="60000"/>
                    <a:lumOff val="40000"/>
                  </a:schemeClr>
                </a:solidFill>
                <a:latin typeface="Calibri Light" pitchFamily="34" charset="0"/>
                <a:cs typeface="Calibri Light" pitchFamily="34" charset="0"/>
              </a:rPr>
              <a:t>Sarajevo</a:t>
            </a:r>
            <a:endParaRPr lang="en-US" sz="2800" b="1" dirty="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WP1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Analysis of water resources management in the Western Balkan region</a:t>
            </a:r>
            <a:r>
              <a:rPr lang="sr-Latn-RS" sz="2800" dirty="0" smtClean="0">
                <a:solidFill>
                  <a:schemeClr val="tx2">
                    <a:lumMod val="60000"/>
                    <a:lumOff val="40000"/>
                  </a:schemeClr>
                </a:solidFill>
                <a:latin typeface="Calibri Light" pitchFamily="34" charset="0"/>
                <a:cs typeface="Calibri Light" pitchFamily="34" charset="0"/>
              </a:rPr>
              <a:t> </a:t>
            </a:r>
            <a:r>
              <a:rPr lang="sr-Latn-RS" sz="2800" b="1" dirty="0" smtClean="0">
                <a:solidFill>
                  <a:srgbClr val="00B050"/>
                </a:solidFill>
                <a:latin typeface="Calibri Light" pitchFamily="34" charset="0"/>
                <a:cs typeface="Calibri Light" pitchFamily="34" charset="0"/>
              </a:rPr>
              <a:t>COMPLETED</a:t>
            </a:r>
            <a:endParaRPr lang="en-US" sz="2800" b="1" dirty="0" smtClean="0">
              <a:solidFill>
                <a:srgbClr val="00B050"/>
              </a:solidFill>
              <a:latin typeface="Calibri Light" pitchFamily="34" charset="0"/>
              <a:cs typeface="Calibri Light" pitchFamily="34" charset="0"/>
            </a:endParaRPr>
          </a:p>
          <a:p>
            <a:pPr marL="342900" lvl="0" indent="-342900" algn="ctr">
              <a:spcBef>
                <a:spcPct val="20000"/>
              </a:spcBef>
              <a:defRPr/>
            </a:pPr>
            <a:endParaRPr kumimoji="0" lang="en-US" sz="2600" b="0" i="0" u="none" strike="noStrike" kern="1200" cap="none" spc="0" normalizeH="0" baseline="0" noProof="0" dirty="0">
              <a:ln>
                <a:noFill/>
              </a:ln>
              <a:solidFill>
                <a:schemeClr val="tx1"/>
              </a:solidFill>
              <a:effectLst/>
              <a:uLnTx/>
              <a:uFillTx/>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p14="http://schemas.microsoft.com/office/powerpoint/2010/main" xmlns="" val="4192900708"/>
              </p:ext>
            </p:extLst>
          </p:nvPr>
        </p:nvGraphicFramePr>
        <p:xfrm>
          <a:off x="533400" y="2301241"/>
          <a:ext cx="7994316" cy="3475570"/>
        </p:xfrm>
        <a:graphic>
          <a:graphicData uri="http://schemas.openxmlformats.org/drawingml/2006/table">
            <a:tbl>
              <a:tblPr firstRow="1" bandRow="1">
                <a:tableStyleId>{5C22544A-7EE6-4342-B048-85BDC9FD1C3A}</a:tableStyleId>
              </a:tblPr>
              <a:tblGrid>
                <a:gridCol w="6585976"/>
                <a:gridCol w="1408340"/>
              </a:tblGrid>
              <a:tr h="38099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1.1</a:t>
                      </a:r>
                      <a:r>
                        <a:rPr lang="en-GB" sz="1800" b="1" dirty="0" smtClean="0">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Identification of WB regional issues related to WRM</a:t>
                      </a:r>
                      <a:endParaRPr lang="en-US" dirty="0" smtClean="0">
                        <a:solidFill>
                          <a:srgbClr val="0070C0"/>
                        </a:solidFill>
                        <a:latin typeface="Calibri Light" pitchFamily="34" charset="0"/>
                        <a:cs typeface="Calibri Light" pitchFamily="34" charset="0"/>
                      </a:endParaRPr>
                    </a:p>
                  </a:txBody>
                  <a:tcPr/>
                </a:tc>
                <a:tc hMerge="1">
                  <a:txBody>
                    <a:bodyPr/>
                    <a:lstStyle/>
                    <a:p>
                      <a:endParaRPr lang="en-US" dirty="0"/>
                    </a:p>
                  </a:txBody>
                  <a:tcPr/>
                </a:tc>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Report on WB regional issues related to WRM created </a:t>
                      </a:r>
                      <a:r>
                        <a:rPr lang="sr-Latn-RS" sz="1600" kern="1200" noProof="0" dirty="0" smtClean="0">
                          <a:solidFill>
                            <a:schemeClr val="tx1"/>
                          </a:solidFill>
                          <a:latin typeface="Calibri Light" pitchFamily="34" charset="0"/>
                          <a:ea typeface="+mn-ea"/>
                          <a:cs typeface="Calibri Light" pitchFamily="34" charset="0"/>
                        </a:rPr>
                        <a:t> </a:t>
                      </a: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BOKU</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WBC institutions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04</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b="1" u="none" dirty="0" smtClean="0">
                        <a:solidFill>
                          <a:srgbClr val="00B050"/>
                        </a:solidFill>
                        <a:latin typeface="Calibri Light" pitchFamily="34" charset="0"/>
                        <a:cs typeface="Calibri Light" pitchFamily="34" charset="0"/>
                      </a:endParaRPr>
                    </a:p>
                  </a:txBody>
                  <a:tcPr/>
                </a:tc>
              </a:tr>
              <a:tr h="4572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1.2</a:t>
                      </a:r>
                      <a:r>
                        <a:rPr lang="en-GB" sz="1800" b="1" dirty="0" smtClean="0">
                          <a:solidFill>
                            <a:schemeClr val="bg1"/>
                          </a:solidFill>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Analyse of EU innovations in water policy and EU recommendations and legislation in water sector </a:t>
                      </a:r>
                      <a:endParaRPr lang="en-US" sz="1800" b="1" kern="1200" dirty="0" smtClean="0">
                        <a:solidFill>
                          <a:schemeClr val="bg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23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Report on EU water policies and innovation and EU recommendations and legislation in water sector created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baseline="0" noProof="0" dirty="0" smtClean="0">
                          <a:solidFill>
                            <a:srgbClr val="0070C0"/>
                          </a:solidFill>
                          <a:latin typeface="Calibri Light" pitchFamily="34" charset="0"/>
                          <a:cs typeface="Calibri Light" pitchFamily="34" charset="0"/>
                        </a:rPr>
                        <a:t>BOKU </a:t>
                      </a:r>
                      <a:r>
                        <a:rPr lang="en-GB" sz="1600" baseline="0" noProof="0" dirty="0" smtClean="0">
                          <a:solidFill>
                            <a:srgbClr val="0070C0"/>
                          </a:solidFill>
                          <a:latin typeface="Calibri Light" pitchFamily="34" charset="0"/>
                          <a:cs typeface="Calibri Light" pitchFamily="34" charset="0"/>
                        </a:rPr>
                        <a:t>in consultation with</a:t>
                      </a:r>
                      <a:r>
                        <a:rPr lang="sr-Latn-RS" sz="1600" baseline="0" noProof="0" dirty="0" smtClean="0">
                          <a:solidFill>
                            <a:srgbClr val="0070C0"/>
                          </a:solidFill>
                          <a:latin typeface="Calibri Light" pitchFamily="34" charset="0"/>
                          <a:cs typeface="Calibri Light" pitchFamily="34" charset="0"/>
                        </a:rPr>
                        <a:t> EU partners’ institutions</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04</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b="1" u="none" dirty="0" smtClean="0">
                        <a:solidFill>
                          <a:srgbClr val="00B050"/>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r h="44281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bg1"/>
                          </a:solidFill>
                          <a:latin typeface="Calibri Light" pitchFamily="34" charset="0"/>
                          <a:ea typeface="+mn-ea"/>
                          <a:cs typeface="Calibri Light" pitchFamily="34" charset="0"/>
                        </a:rPr>
                        <a:t>1.3 </a:t>
                      </a:r>
                      <a:r>
                        <a:rPr lang="en-GB" sz="1800" b="1" kern="1200" dirty="0" smtClean="0">
                          <a:solidFill>
                            <a:schemeClr val="lt1"/>
                          </a:solidFill>
                          <a:latin typeface="Calibri Light" pitchFamily="34" charset="0"/>
                          <a:ea typeface="+mn-ea"/>
                          <a:cs typeface="Calibri Light" pitchFamily="34" charset="0"/>
                        </a:rPr>
                        <a:t>Analyse of existing curricula related to WRM in both EU and WB partner countries</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437094">
                <a:tc>
                  <a:txBody>
                    <a:bodyPr/>
                    <a:lstStyle/>
                    <a:p>
                      <a:r>
                        <a:rPr lang="en-GB" sz="1600" kern="1200" dirty="0" smtClean="0">
                          <a:solidFill>
                            <a:schemeClr val="tx1"/>
                          </a:solidFill>
                          <a:latin typeface="Calibri Light" pitchFamily="34" charset="0"/>
                          <a:ea typeface="+mn-ea"/>
                          <a:cs typeface="Calibri Light" pitchFamily="34" charset="0"/>
                        </a:rPr>
                        <a:t>Report on master curricula related to WRM in EU and WB partner countries created </a:t>
                      </a:r>
                      <a:r>
                        <a:rPr lang="sr-Latn-RS" sz="160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BOKU</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.0</a:t>
                      </a:r>
                      <a:r>
                        <a:rPr lang="sr-Latn-RS" sz="1600" u="none" dirty="0" smtClean="0">
                          <a:solidFill>
                            <a:schemeClr val="tx1"/>
                          </a:solidFill>
                          <a:latin typeface="Calibri Light" pitchFamily="34" charset="0"/>
                          <a:cs typeface="Calibri Light" pitchFamily="34" charset="0"/>
                        </a:rPr>
                        <a:t>5</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b="1" u="none" dirty="0" smtClean="0">
                        <a:solidFill>
                          <a:srgbClr val="00B050"/>
                        </a:solidFill>
                        <a:latin typeface="Calibri Light" pitchFamily="34" charset="0"/>
                        <a:cs typeface="Calibri Light" pitchFamily="34" charset="0"/>
                      </a:endParaRPr>
                    </a:p>
                  </a:txBody>
                  <a:tcPr/>
                </a:tc>
              </a:tr>
            </a:tbl>
          </a:graphicData>
        </a:graphic>
      </p:graphicFrame>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First risk</a:t>
            </a:r>
            <a:endParaRPr lang="en-US" sz="4000" b="1" dirty="0">
              <a:solidFill>
                <a:schemeClr val="tx2">
                  <a:lumMod val="60000"/>
                  <a:lumOff val="40000"/>
                </a:schemeClr>
              </a:solidFill>
              <a:latin typeface="Calibri Light" pitchFamily="34" charset="0"/>
              <a:cs typeface="Calibri Light" pitchFamily="34" charset="0"/>
            </a:endParaRPr>
          </a:p>
        </p:txBody>
      </p:sp>
      <p:graphicFrame>
        <p:nvGraphicFramePr>
          <p:cNvPr id="13" name="Table 12"/>
          <p:cNvGraphicFramePr>
            <a:graphicFrameLocks noGrp="1"/>
          </p:cNvGraphicFramePr>
          <p:nvPr/>
        </p:nvGraphicFramePr>
        <p:xfrm>
          <a:off x="304800" y="1371600"/>
          <a:ext cx="8458200" cy="4838922"/>
        </p:xfrm>
        <a:graphic>
          <a:graphicData uri="http://schemas.openxmlformats.org/drawingml/2006/table">
            <a:tbl>
              <a:tblPr/>
              <a:tblGrid>
                <a:gridCol w="2819400"/>
                <a:gridCol w="2819400"/>
                <a:gridCol w="2819400"/>
              </a:tblGrid>
              <a:tr h="715143">
                <a:tc>
                  <a:txBody>
                    <a:bodyPr/>
                    <a:lstStyle/>
                    <a:p>
                      <a:pPr>
                        <a:lnSpc>
                          <a:spcPct val="107000"/>
                        </a:lnSpc>
                        <a:spcAft>
                          <a:spcPts val="0"/>
                        </a:spcAft>
                      </a:pPr>
                      <a:r>
                        <a:rPr lang="en-GB" sz="1800" b="1" dirty="0">
                          <a:solidFill>
                            <a:srgbClr val="000000"/>
                          </a:solidFill>
                          <a:latin typeface="Calibri Light" pitchFamily="34" charset="0"/>
                          <a:ea typeface="Calibri"/>
                          <a:cs typeface="Calibri Light" pitchFamily="34" charset="0"/>
                        </a:rPr>
                        <a:t>Risk title</a:t>
                      </a:r>
                      <a:endParaRPr lang="en-US" sz="1800" dirty="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B9CA"/>
                    </a:solidFill>
                  </a:tcPr>
                </a:tc>
                <a:tc gridSpan="2">
                  <a:txBody>
                    <a:bodyPr/>
                    <a:lstStyle/>
                    <a:p>
                      <a:pPr>
                        <a:lnSpc>
                          <a:spcPct val="107000"/>
                        </a:lnSpc>
                        <a:spcAft>
                          <a:spcPts val="0"/>
                        </a:spcAft>
                      </a:pPr>
                      <a:r>
                        <a:rPr lang="en-GB" sz="1800">
                          <a:solidFill>
                            <a:srgbClr val="000000"/>
                          </a:solidFill>
                          <a:latin typeface="Calibri Light" pitchFamily="34" charset="0"/>
                          <a:ea typeface="Calibri"/>
                          <a:cs typeface="Calibri Light" pitchFamily="34" charset="0"/>
                        </a:rPr>
                        <a:t>Purchasing of literature, software and laboratory equipment, installation and activation</a:t>
                      </a: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1311017">
                <a:tc>
                  <a:txBody>
                    <a:bodyPr/>
                    <a:lstStyle/>
                    <a:p>
                      <a:pPr>
                        <a:lnSpc>
                          <a:spcPct val="107000"/>
                        </a:lnSpc>
                        <a:spcAft>
                          <a:spcPts val="0"/>
                        </a:spcAft>
                      </a:pPr>
                      <a:r>
                        <a:rPr lang="en-GB" sz="1800" b="1">
                          <a:solidFill>
                            <a:srgbClr val="000000"/>
                          </a:solidFill>
                          <a:latin typeface="Calibri Light" pitchFamily="34" charset="0"/>
                          <a:ea typeface="Calibri"/>
                          <a:cs typeface="Calibri Light" pitchFamily="34" charset="0"/>
                        </a:rPr>
                        <a:t>Description of risk</a:t>
                      </a: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B9CA"/>
                    </a:solidFill>
                  </a:tcPr>
                </a:tc>
                <a:tc>
                  <a:txBody>
                    <a:bodyPr/>
                    <a:lstStyle/>
                    <a:p>
                      <a:pPr>
                        <a:lnSpc>
                          <a:spcPct val="107000"/>
                        </a:lnSpc>
                        <a:spcAft>
                          <a:spcPts val="0"/>
                        </a:spcAft>
                      </a:pPr>
                      <a:r>
                        <a:rPr lang="en-GB" sz="1800" b="1">
                          <a:solidFill>
                            <a:srgbClr val="000000"/>
                          </a:solidFill>
                          <a:latin typeface="Calibri Light" pitchFamily="34" charset="0"/>
                          <a:ea typeface="Calibri"/>
                          <a:cs typeface="Calibri Light" pitchFamily="34" charset="0"/>
                        </a:rPr>
                        <a:t>Probability</a:t>
                      </a:r>
                      <a:endParaRPr lang="en-US" sz="1800">
                        <a:latin typeface="Calibri Light" pitchFamily="34" charset="0"/>
                        <a:ea typeface="Calibri"/>
                        <a:cs typeface="Calibri Light" pitchFamily="34" charset="0"/>
                      </a:endParaRPr>
                    </a:p>
                    <a:p>
                      <a:pPr>
                        <a:lnSpc>
                          <a:spcPct val="107000"/>
                        </a:lnSpc>
                        <a:spcAft>
                          <a:spcPts val="0"/>
                        </a:spcAft>
                      </a:pPr>
                      <a:r>
                        <a:rPr lang="en-GB" sz="1800">
                          <a:solidFill>
                            <a:srgbClr val="000000"/>
                          </a:solidFill>
                          <a:latin typeface="Calibri Light" pitchFamily="34" charset="0"/>
                          <a:ea typeface="Calibri"/>
                          <a:cs typeface="Calibri Light" pitchFamily="34" charset="0"/>
                        </a:rPr>
                        <a:t>(unlikely, </a:t>
                      </a:r>
                      <a:r>
                        <a:rPr lang="en-GB" sz="1800" b="1">
                          <a:solidFill>
                            <a:srgbClr val="000000"/>
                          </a:solidFill>
                          <a:latin typeface="Calibri Light" pitchFamily="34" charset="0"/>
                          <a:ea typeface="Calibri"/>
                          <a:cs typeface="Calibri Light" pitchFamily="34" charset="0"/>
                        </a:rPr>
                        <a:t>likely</a:t>
                      </a:r>
                      <a:r>
                        <a:rPr lang="en-GB" sz="1800">
                          <a:solidFill>
                            <a:srgbClr val="000000"/>
                          </a:solidFill>
                          <a:latin typeface="Calibri Light" pitchFamily="34" charset="0"/>
                          <a:ea typeface="Calibri"/>
                          <a:cs typeface="Calibri Light" pitchFamily="34" charset="0"/>
                        </a:rPr>
                        <a:t>, most likely)</a:t>
                      </a:r>
                      <a:endParaRPr lang="en-US" sz="1800">
                        <a:latin typeface="Calibri Light" pitchFamily="34" charset="0"/>
                        <a:ea typeface="Calibri"/>
                        <a:cs typeface="Calibri Light" pitchFamily="34" charset="0"/>
                      </a:endParaRPr>
                    </a:p>
                    <a:p>
                      <a:pPr>
                        <a:lnSpc>
                          <a:spcPct val="107000"/>
                        </a:lnSpc>
                        <a:spcAft>
                          <a:spcPts val="0"/>
                        </a:spcAft>
                      </a:pPr>
                      <a:r>
                        <a:rPr lang="en-GB" sz="1800" b="1">
                          <a:solidFill>
                            <a:srgbClr val="000000"/>
                          </a:solidFill>
                          <a:latin typeface="Calibri Light" pitchFamily="34" charset="0"/>
                          <a:ea typeface="Calibri"/>
                          <a:cs typeface="Calibri Light" pitchFamily="34" charset="0"/>
                        </a:rPr>
                        <a:t>Impact</a:t>
                      </a:r>
                      <a:endParaRPr lang="en-US" sz="1800">
                        <a:latin typeface="Calibri Light" pitchFamily="34" charset="0"/>
                        <a:ea typeface="Calibri"/>
                        <a:cs typeface="Calibri Light" pitchFamily="34" charset="0"/>
                      </a:endParaRPr>
                    </a:p>
                    <a:p>
                      <a:pPr>
                        <a:lnSpc>
                          <a:spcPct val="107000"/>
                        </a:lnSpc>
                        <a:spcAft>
                          <a:spcPts val="0"/>
                        </a:spcAft>
                      </a:pPr>
                      <a:r>
                        <a:rPr lang="en-GB" sz="1800">
                          <a:solidFill>
                            <a:srgbClr val="000000"/>
                          </a:solidFill>
                          <a:latin typeface="Calibri Light" pitchFamily="34" charset="0"/>
                          <a:ea typeface="Calibri"/>
                          <a:cs typeface="Calibri Light" pitchFamily="34" charset="0"/>
                        </a:rPr>
                        <a:t>(low, medium, </a:t>
                      </a:r>
                      <a:r>
                        <a:rPr lang="en-GB" sz="1800" b="1">
                          <a:solidFill>
                            <a:srgbClr val="000000"/>
                          </a:solidFill>
                          <a:latin typeface="Calibri Light" pitchFamily="34" charset="0"/>
                          <a:ea typeface="Calibri"/>
                          <a:cs typeface="Calibri Light" pitchFamily="34" charset="0"/>
                        </a:rPr>
                        <a:t>high</a:t>
                      </a:r>
                      <a:r>
                        <a:rPr lang="en-GB" sz="1800">
                          <a:solidFill>
                            <a:srgbClr val="000000"/>
                          </a:solidFill>
                          <a:latin typeface="Calibri Light" pitchFamily="34" charset="0"/>
                          <a:ea typeface="Calibri"/>
                          <a:cs typeface="Calibri Light" pitchFamily="34" charset="0"/>
                        </a:rPr>
                        <a:t>)</a:t>
                      </a: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i="1" kern="1200" dirty="0" smtClean="0">
                          <a:solidFill>
                            <a:schemeClr val="tx1"/>
                          </a:solidFill>
                          <a:latin typeface="+mn-lt"/>
                          <a:ea typeface="+mn-ea"/>
                          <a:cs typeface="+mn-cs"/>
                        </a:rPr>
                        <a:t>Realization of equipment purchasing - UNS</a:t>
                      </a:r>
                      <a:endParaRPr lang="en-US" sz="1800" dirty="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83265">
                <a:tc>
                  <a:txBody>
                    <a:bodyPr/>
                    <a:lstStyle/>
                    <a:p>
                      <a:pPr>
                        <a:lnSpc>
                          <a:spcPct val="107000"/>
                        </a:lnSpc>
                        <a:spcAft>
                          <a:spcPts val="0"/>
                        </a:spcAft>
                      </a:pPr>
                      <a:r>
                        <a:rPr lang="en-GB" sz="1800" b="1">
                          <a:solidFill>
                            <a:srgbClr val="000000"/>
                          </a:solidFill>
                          <a:latin typeface="Calibri Light" pitchFamily="34" charset="0"/>
                          <a:ea typeface="Calibri"/>
                          <a:cs typeface="Calibri Light" pitchFamily="34" charset="0"/>
                        </a:rPr>
                        <a:t>Preventive action</a:t>
                      </a: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B9CA"/>
                    </a:solidFill>
                  </a:tcPr>
                </a:tc>
                <a:tc>
                  <a:txBody>
                    <a:bodyPr/>
                    <a:lstStyle/>
                    <a:p>
                      <a:pPr>
                        <a:lnSpc>
                          <a:spcPct val="107000"/>
                        </a:lnSpc>
                        <a:spcAft>
                          <a:spcPts val="0"/>
                        </a:spcAft>
                      </a:pPr>
                      <a:r>
                        <a:rPr lang="sl-SI" sz="1800" i="1">
                          <a:solidFill>
                            <a:srgbClr val="000000"/>
                          </a:solidFill>
                          <a:latin typeface="Calibri Light" pitchFamily="34" charset="0"/>
                          <a:ea typeface="Calibri"/>
                          <a:cs typeface="Calibri Light" pitchFamily="34" charset="0"/>
                        </a:rPr>
                        <a:t>Describe here what has to be taken into consideration to avoid that a risk occurs</a:t>
                      </a: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i="1" kern="1200" dirty="0" smtClean="0">
                          <a:solidFill>
                            <a:schemeClr val="tx1"/>
                          </a:solidFill>
                          <a:latin typeface="+mn-lt"/>
                          <a:ea typeface="+mn-ea"/>
                          <a:cs typeface="+mn-cs"/>
                        </a:rPr>
                        <a:t>Contact companies and UNS responsible person</a:t>
                      </a:r>
                      <a:endParaRPr lang="en-US" sz="1800" dirty="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83265">
                <a:tc>
                  <a:txBody>
                    <a:bodyPr/>
                    <a:lstStyle/>
                    <a:p>
                      <a:pPr>
                        <a:lnSpc>
                          <a:spcPct val="107000"/>
                        </a:lnSpc>
                        <a:spcAft>
                          <a:spcPts val="0"/>
                        </a:spcAft>
                      </a:pPr>
                      <a:r>
                        <a:rPr lang="en-GB" sz="1800" b="1">
                          <a:solidFill>
                            <a:srgbClr val="000000"/>
                          </a:solidFill>
                          <a:latin typeface="Calibri Light" pitchFamily="34" charset="0"/>
                          <a:ea typeface="Calibri"/>
                          <a:cs typeface="Calibri Light" pitchFamily="34" charset="0"/>
                        </a:rPr>
                        <a:t>Corrective action</a:t>
                      </a: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B9CA"/>
                    </a:solidFill>
                  </a:tcPr>
                </a:tc>
                <a:tc>
                  <a:txBody>
                    <a:bodyPr/>
                    <a:lstStyle/>
                    <a:p>
                      <a:pPr>
                        <a:lnSpc>
                          <a:spcPct val="107000"/>
                        </a:lnSpc>
                        <a:spcAft>
                          <a:spcPts val="0"/>
                        </a:spcAft>
                      </a:pPr>
                      <a:r>
                        <a:rPr lang="sl-SI" sz="1800" i="1">
                          <a:solidFill>
                            <a:srgbClr val="000000"/>
                          </a:solidFill>
                          <a:latin typeface="Calibri Light" pitchFamily="34" charset="0"/>
                          <a:ea typeface="Calibri"/>
                          <a:cs typeface="Calibri Light" pitchFamily="34" charset="0"/>
                        </a:rPr>
                        <a:t>Describe what can be done to decrease the severity and what resources will be needed</a:t>
                      </a: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5509">
                <a:tc>
                  <a:txBody>
                    <a:bodyPr/>
                    <a:lstStyle/>
                    <a:p>
                      <a:pPr>
                        <a:lnSpc>
                          <a:spcPct val="107000"/>
                        </a:lnSpc>
                        <a:spcAft>
                          <a:spcPts val="0"/>
                        </a:spcAft>
                      </a:pPr>
                      <a:r>
                        <a:rPr lang="en-GB" sz="1800" b="1" dirty="0">
                          <a:solidFill>
                            <a:srgbClr val="000000"/>
                          </a:solidFill>
                          <a:latin typeface="Calibri Light" pitchFamily="34" charset="0"/>
                          <a:ea typeface="Calibri"/>
                          <a:cs typeface="Calibri Light" pitchFamily="34" charset="0"/>
                        </a:rPr>
                        <a:t>Decision of SC, QAC and Project Coordinator</a:t>
                      </a:r>
                      <a:endParaRPr lang="en-US" sz="1800" dirty="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B9CA"/>
                    </a:solidFill>
                  </a:tcPr>
                </a:tc>
                <a:tc gridSpan="2">
                  <a:txBody>
                    <a:bodyPr/>
                    <a:lstStyle/>
                    <a:p>
                      <a:pPr>
                        <a:lnSpc>
                          <a:spcPct val="107000"/>
                        </a:lnSpc>
                        <a:spcAft>
                          <a:spcPts val="0"/>
                        </a:spcAft>
                      </a:pPr>
                      <a:endParaRPr lang="en-US" sz="1800" dirty="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bl>
          </a:graphicData>
        </a:graphic>
      </p:graphicFrame>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Second risk</a:t>
            </a:r>
            <a:endParaRPr lang="en-US" sz="4000" b="1" dirty="0">
              <a:solidFill>
                <a:schemeClr val="tx2">
                  <a:lumMod val="60000"/>
                  <a:lumOff val="40000"/>
                </a:schemeClr>
              </a:solidFill>
              <a:latin typeface="Calibri Light" pitchFamily="34" charset="0"/>
              <a:cs typeface="Calibri Light" pitchFamily="34" charset="0"/>
            </a:endParaRPr>
          </a:p>
        </p:txBody>
      </p:sp>
      <p:graphicFrame>
        <p:nvGraphicFramePr>
          <p:cNvPr id="13" name="Table 12"/>
          <p:cNvGraphicFramePr>
            <a:graphicFrameLocks noGrp="1"/>
          </p:cNvGraphicFramePr>
          <p:nvPr/>
        </p:nvGraphicFramePr>
        <p:xfrm>
          <a:off x="152400" y="1371601"/>
          <a:ext cx="8610600" cy="4948310"/>
        </p:xfrm>
        <a:graphic>
          <a:graphicData uri="http://schemas.openxmlformats.org/drawingml/2006/table">
            <a:tbl>
              <a:tblPr/>
              <a:tblGrid>
                <a:gridCol w="2870200"/>
                <a:gridCol w="2870200"/>
                <a:gridCol w="2870200"/>
              </a:tblGrid>
              <a:tr h="400072">
                <a:tc>
                  <a:txBody>
                    <a:bodyPr/>
                    <a:lstStyle/>
                    <a:p>
                      <a:pPr>
                        <a:lnSpc>
                          <a:spcPct val="107000"/>
                        </a:lnSpc>
                        <a:spcAft>
                          <a:spcPts val="0"/>
                        </a:spcAft>
                      </a:pPr>
                      <a:r>
                        <a:rPr lang="en-GB" sz="1800" b="1" dirty="0">
                          <a:solidFill>
                            <a:srgbClr val="000000"/>
                          </a:solidFill>
                          <a:latin typeface="Calibri Light" pitchFamily="34" charset="0"/>
                          <a:ea typeface="Calibri"/>
                          <a:cs typeface="Calibri Light" pitchFamily="34" charset="0"/>
                        </a:rPr>
                        <a:t>Risk title</a:t>
                      </a:r>
                      <a:endParaRPr lang="en-US" sz="1800" dirty="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B9CA"/>
                    </a:solidFill>
                  </a:tcPr>
                </a:tc>
                <a:tc gridSpan="2">
                  <a:txBody>
                    <a:bodyPr/>
                    <a:lstStyle/>
                    <a:p>
                      <a:pPr>
                        <a:lnSpc>
                          <a:spcPct val="107000"/>
                        </a:lnSpc>
                        <a:spcAft>
                          <a:spcPts val="0"/>
                        </a:spcAft>
                      </a:pPr>
                      <a:r>
                        <a:rPr lang="en-US" sz="1800" b="0" i="0" kern="1200" dirty="0" smtClean="0">
                          <a:solidFill>
                            <a:schemeClr val="tx1"/>
                          </a:solidFill>
                          <a:latin typeface="+mn-lt"/>
                          <a:ea typeface="+mn-ea"/>
                          <a:cs typeface="+mn-cs"/>
                        </a:rPr>
                        <a:t>Development of courses content and syllabi</a:t>
                      </a:r>
                      <a:endParaRPr lang="en-US" sz="1800" dirty="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1466841">
                <a:tc>
                  <a:txBody>
                    <a:bodyPr/>
                    <a:lstStyle/>
                    <a:p>
                      <a:pPr>
                        <a:lnSpc>
                          <a:spcPct val="107000"/>
                        </a:lnSpc>
                        <a:spcAft>
                          <a:spcPts val="0"/>
                        </a:spcAft>
                      </a:pPr>
                      <a:r>
                        <a:rPr lang="en-GB" sz="1800" b="1">
                          <a:solidFill>
                            <a:srgbClr val="000000"/>
                          </a:solidFill>
                          <a:latin typeface="Calibri Light" pitchFamily="34" charset="0"/>
                          <a:ea typeface="Calibri"/>
                          <a:cs typeface="Calibri Light" pitchFamily="34" charset="0"/>
                        </a:rPr>
                        <a:t>Description of risk</a:t>
                      </a: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B9CA"/>
                    </a:solidFill>
                  </a:tcPr>
                </a:tc>
                <a:tc>
                  <a:txBody>
                    <a:bodyPr/>
                    <a:lstStyle/>
                    <a:p>
                      <a:pPr>
                        <a:lnSpc>
                          <a:spcPct val="107000"/>
                        </a:lnSpc>
                        <a:spcAft>
                          <a:spcPts val="0"/>
                        </a:spcAft>
                      </a:pPr>
                      <a:r>
                        <a:rPr lang="en-GB" sz="1800" b="1">
                          <a:solidFill>
                            <a:srgbClr val="000000"/>
                          </a:solidFill>
                          <a:latin typeface="Calibri Light" pitchFamily="34" charset="0"/>
                          <a:ea typeface="Calibri"/>
                          <a:cs typeface="Calibri Light" pitchFamily="34" charset="0"/>
                        </a:rPr>
                        <a:t>Probability</a:t>
                      </a:r>
                      <a:endParaRPr lang="en-US" sz="1800">
                        <a:latin typeface="Calibri Light" pitchFamily="34" charset="0"/>
                        <a:ea typeface="Calibri"/>
                        <a:cs typeface="Calibri Light" pitchFamily="34" charset="0"/>
                      </a:endParaRPr>
                    </a:p>
                    <a:p>
                      <a:pPr>
                        <a:lnSpc>
                          <a:spcPct val="107000"/>
                        </a:lnSpc>
                        <a:spcAft>
                          <a:spcPts val="0"/>
                        </a:spcAft>
                      </a:pPr>
                      <a:r>
                        <a:rPr lang="en-GB" sz="1800">
                          <a:solidFill>
                            <a:srgbClr val="000000"/>
                          </a:solidFill>
                          <a:latin typeface="Calibri Light" pitchFamily="34" charset="0"/>
                          <a:ea typeface="Calibri"/>
                          <a:cs typeface="Calibri Light" pitchFamily="34" charset="0"/>
                        </a:rPr>
                        <a:t>(unlikely, </a:t>
                      </a:r>
                      <a:r>
                        <a:rPr lang="en-GB" sz="1800" b="1">
                          <a:solidFill>
                            <a:srgbClr val="000000"/>
                          </a:solidFill>
                          <a:latin typeface="Calibri Light" pitchFamily="34" charset="0"/>
                          <a:ea typeface="Calibri"/>
                          <a:cs typeface="Calibri Light" pitchFamily="34" charset="0"/>
                        </a:rPr>
                        <a:t>likely</a:t>
                      </a:r>
                      <a:r>
                        <a:rPr lang="en-GB" sz="1800">
                          <a:solidFill>
                            <a:srgbClr val="000000"/>
                          </a:solidFill>
                          <a:latin typeface="Calibri Light" pitchFamily="34" charset="0"/>
                          <a:ea typeface="Calibri"/>
                          <a:cs typeface="Calibri Light" pitchFamily="34" charset="0"/>
                        </a:rPr>
                        <a:t>, most likely)</a:t>
                      </a:r>
                      <a:endParaRPr lang="en-US" sz="1800">
                        <a:latin typeface="Calibri Light" pitchFamily="34" charset="0"/>
                        <a:ea typeface="Calibri"/>
                        <a:cs typeface="Calibri Light" pitchFamily="34" charset="0"/>
                      </a:endParaRPr>
                    </a:p>
                    <a:p>
                      <a:pPr>
                        <a:lnSpc>
                          <a:spcPct val="107000"/>
                        </a:lnSpc>
                        <a:spcAft>
                          <a:spcPts val="0"/>
                        </a:spcAft>
                      </a:pPr>
                      <a:r>
                        <a:rPr lang="en-GB" sz="1800" b="1">
                          <a:solidFill>
                            <a:srgbClr val="000000"/>
                          </a:solidFill>
                          <a:latin typeface="Calibri Light" pitchFamily="34" charset="0"/>
                          <a:ea typeface="Calibri"/>
                          <a:cs typeface="Calibri Light" pitchFamily="34" charset="0"/>
                        </a:rPr>
                        <a:t>Impact</a:t>
                      </a:r>
                      <a:endParaRPr lang="en-US" sz="1800">
                        <a:latin typeface="Calibri Light" pitchFamily="34" charset="0"/>
                        <a:ea typeface="Calibri"/>
                        <a:cs typeface="Calibri Light" pitchFamily="34" charset="0"/>
                      </a:endParaRPr>
                    </a:p>
                    <a:p>
                      <a:pPr>
                        <a:lnSpc>
                          <a:spcPct val="107000"/>
                        </a:lnSpc>
                        <a:spcAft>
                          <a:spcPts val="0"/>
                        </a:spcAft>
                      </a:pPr>
                      <a:r>
                        <a:rPr lang="en-GB" sz="1800">
                          <a:solidFill>
                            <a:srgbClr val="000000"/>
                          </a:solidFill>
                          <a:latin typeface="Calibri Light" pitchFamily="34" charset="0"/>
                          <a:ea typeface="Calibri"/>
                          <a:cs typeface="Calibri Light" pitchFamily="34" charset="0"/>
                        </a:rPr>
                        <a:t>(low, </a:t>
                      </a:r>
                      <a:r>
                        <a:rPr lang="en-GB" sz="1800" b="1">
                          <a:solidFill>
                            <a:srgbClr val="000000"/>
                          </a:solidFill>
                          <a:latin typeface="Calibri Light" pitchFamily="34" charset="0"/>
                          <a:ea typeface="Calibri"/>
                          <a:cs typeface="Calibri Light" pitchFamily="34" charset="0"/>
                        </a:rPr>
                        <a:t>medium</a:t>
                      </a:r>
                      <a:r>
                        <a:rPr lang="en-GB" sz="1800">
                          <a:solidFill>
                            <a:srgbClr val="000000"/>
                          </a:solidFill>
                          <a:latin typeface="Calibri Light" pitchFamily="34" charset="0"/>
                          <a:ea typeface="Calibri"/>
                          <a:cs typeface="Calibri Light" pitchFamily="34" charset="0"/>
                        </a:rPr>
                        <a:t>, high)</a:t>
                      </a: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i="1" kern="1200" dirty="0" smtClean="0">
                          <a:solidFill>
                            <a:schemeClr val="tx1"/>
                          </a:solidFill>
                          <a:latin typeface="+mn-lt"/>
                          <a:ea typeface="+mn-ea"/>
                          <a:cs typeface="+mn-cs"/>
                        </a:rPr>
                        <a:t>Inadequate communication</a:t>
                      </a:r>
                      <a:endParaRPr lang="en-US" sz="1800" dirty="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00133">
                <a:tc>
                  <a:txBody>
                    <a:bodyPr/>
                    <a:lstStyle/>
                    <a:p>
                      <a:pPr>
                        <a:lnSpc>
                          <a:spcPct val="107000"/>
                        </a:lnSpc>
                        <a:spcAft>
                          <a:spcPts val="0"/>
                        </a:spcAft>
                      </a:pPr>
                      <a:r>
                        <a:rPr lang="en-GB" sz="1800" b="1">
                          <a:solidFill>
                            <a:srgbClr val="000000"/>
                          </a:solidFill>
                          <a:latin typeface="Calibri Light" pitchFamily="34" charset="0"/>
                          <a:ea typeface="Calibri"/>
                          <a:cs typeface="Calibri Light" pitchFamily="34" charset="0"/>
                        </a:rPr>
                        <a:t>Preventive action</a:t>
                      </a: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B9CA"/>
                    </a:solidFill>
                  </a:tcPr>
                </a:tc>
                <a:tc>
                  <a:txBody>
                    <a:bodyPr/>
                    <a:lstStyle/>
                    <a:p>
                      <a:pPr>
                        <a:lnSpc>
                          <a:spcPct val="107000"/>
                        </a:lnSpc>
                        <a:spcAft>
                          <a:spcPts val="0"/>
                        </a:spcAft>
                      </a:pPr>
                      <a:r>
                        <a:rPr lang="sl-SI" sz="1800" i="1">
                          <a:solidFill>
                            <a:srgbClr val="000000"/>
                          </a:solidFill>
                          <a:latin typeface="Calibri Light" pitchFamily="34" charset="0"/>
                          <a:ea typeface="Calibri"/>
                          <a:cs typeface="Calibri Light" pitchFamily="34" charset="0"/>
                        </a:rPr>
                        <a:t>Describe here what has to be taken into consideration to avoid that a risk occurs</a:t>
                      </a: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i="1" kern="1200" dirty="0" smtClean="0">
                          <a:solidFill>
                            <a:schemeClr val="tx1"/>
                          </a:solidFill>
                          <a:latin typeface="+mn-lt"/>
                          <a:ea typeface="+mn-ea"/>
                          <a:cs typeface="+mn-cs"/>
                        </a:rPr>
                        <a:t>Define concrete measures and procedures for preparing courses content and syllabi on time</a:t>
                      </a:r>
                      <a:endParaRPr lang="en-US" sz="1800" dirty="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00133">
                <a:tc>
                  <a:txBody>
                    <a:bodyPr/>
                    <a:lstStyle/>
                    <a:p>
                      <a:pPr>
                        <a:lnSpc>
                          <a:spcPct val="107000"/>
                        </a:lnSpc>
                        <a:spcAft>
                          <a:spcPts val="0"/>
                        </a:spcAft>
                      </a:pPr>
                      <a:r>
                        <a:rPr lang="en-GB" sz="1800" b="1">
                          <a:solidFill>
                            <a:srgbClr val="000000"/>
                          </a:solidFill>
                          <a:latin typeface="Calibri Light" pitchFamily="34" charset="0"/>
                          <a:ea typeface="Calibri"/>
                          <a:cs typeface="Calibri Light" pitchFamily="34" charset="0"/>
                        </a:rPr>
                        <a:t>Corrective action</a:t>
                      </a: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B9CA"/>
                    </a:solidFill>
                  </a:tcPr>
                </a:tc>
                <a:tc>
                  <a:txBody>
                    <a:bodyPr/>
                    <a:lstStyle/>
                    <a:p>
                      <a:pPr>
                        <a:lnSpc>
                          <a:spcPct val="107000"/>
                        </a:lnSpc>
                        <a:spcAft>
                          <a:spcPts val="0"/>
                        </a:spcAft>
                      </a:pPr>
                      <a:r>
                        <a:rPr lang="sl-SI" sz="1800" i="1">
                          <a:solidFill>
                            <a:srgbClr val="000000"/>
                          </a:solidFill>
                          <a:latin typeface="Calibri Light" pitchFamily="34" charset="0"/>
                          <a:ea typeface="Calibri"/>
                          <a:cs typeface="Calibri Light" pitchFamily="34" charset="0"/>
                        </a:rPr>
                        <a:t>Describe what can be done to decrease the severity and what resources will be needed</a:t>
                      </a: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21">
                <a:tc>
                  <a:txBody>
                    <a:bodyPr/>
                    <a:lstStyle/>
                    <a:p>
                      <a:pPr>
                        <a:lnSpc>
                          <a:spcPct val="107000"/>
                        </a:lnSpc>
                        <a:spcAft>
                          <a:spcPts val="0"/>
                        </a:spcAft>
                      </a:pPr>
                      <a:r>
                        <a:rPr lang="en-GB" sz="1800" b="1">
                          <a:solidFill>
                            <a:srgbClr val="000000"/>
                          </a:solidFill>
                          <a:latin typeface="Calibri Light" pitchFamily="34" charset="0"/>
                          <a:ea typeface="Calibri"/>
                          <a:cs typeface="Calibri Light" pitchFamily="34" charset="0"/>
                        </a:rPr>
                        <a:t>Decision of SC, QAC and Project Coordinator</a:t>
                      </a: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B9CA"/>
                    </a:solidFill>
                  </a:tcPr>
                </a:tc>
                <a:tc gridSpan="2">
                  <a:txBody>
                    <a:bodyPr/>
                    <a:lstStyle/>
                    <a:p>
                      <a:pPr>
                        <a:lnSpc>
                          <a:spcPct val="107000"/>
                        </a:lnSpc>
                        <a:spcAft>
                          <a:spcPts val="0"/>
                        </a:spcAft>
                      </a:pPr>
                      <a:endParaRPr lang="en-US" sz="1800" dirty="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bl>
          </a:graphicData>
        </a:graphic>
      </p:graphicFrame>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pic>
        <p:nvPicPr>
          <p:cNvPr id="14" name="Picture 13" descr="IMG_9009.jpg"/>
          <p:cNvPicPr>
            <a:picLocks noChangeAspect="1"/>
          </p:cNvPicPr>
          <p:nvPr/>
        </p:nvPicPr>
        <p:blipFill>
          <a:blip r:embed="rId6" cstate="print"/>
          <a:stretch>
            <a:fillRect/>
          </a:stretch>
        </p:blipFill>
        <p:spPr>
          <a:xfrm>
            <a:off x="1714500" y="1285875"/>
            <a:ext cx="5715000" cy="4286250"/>
          </a:xfrm>
          <a:prstGeom prst="rect">
            <a:avLst/>
          </a:prstGeom>
        </p:spPr>
      </p:pic>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WP1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Analysis of water resources management in the Western Balkan region</a:t>
            </a:r>
            <a:r>
              <a:rPr lang="sr-Latn-RS" sz="2800" dirty="0" smtClean="0">
                <a:solidFill>
                  <a:schemeClr val="tx2">
                    <a:lumMod val="60000"/>
                    <a:lumOff val="40000"/>
                  </a:schemeClr>
                </a:solidFill>
                <a:latin typeface="Calibri Light" pitchFamily="34" charset="0"/>
                <a:cs typeface="Calibri Light" pitchFamily="34" charset="0"/>
              </a:rPr>
              <a:t> </a:t>
            </a:r>
            <a:r>
              <a:rPr lang="sr-Latn-RS" sz="2800" b="1" dirty="0" smtClean="0">
                <a:solidFill>
                  <a:srgbClr val="00B050"/>
                </a:solidFill>
                <a:latin typeface="Calibri Light" pitchFamily="34" charset="0"/>
                <a:cs typeface="Calibri Light" pitchFamily="34" charset="0"/>
              </a:rPr>
              <a:t>COMPLETED</a:t>
            </a:r>
            <a:endParaRPr lang="en-US" sz="2800" b="1" dirty="0" smtClean="0">
              <a:solidFill>
                <a:srgbClr val="00B050"/>
              </a:solidFill>
              <a:latin typeface="Calibri Light" pitchFamily="34" charset="0"/>
              <a:cs typeface="Calibri Light" pitchFamily="34" charset="0"/>
            </a:endParaRPr>
          </a:p>
          <a:p>
            <a:pPr marL="342900" lvl="0" indent="-342900" algn="ctr">
              <a:spcBef>
                <a:spcPct val="20000"/>
              </a:spcBef>
              <a:defRPr/>
            </a:pPr>
            <a:endParaRPr kumimoji="0" lang="en-US" sz="2600" b="0" i="0" u="none" strike="noStrike" kern="1200" cap="none" spc="0" normalizeH="0" baseline="0" noProof="0" dirty="0">
              <a:ln>
                <a:noFill/>
              </a:ln>
              <a:solidFill>
                <a:schemeClr val="tx1"/>
              </a:solidFill>
              <a:effectLst/>
              <a:uLnTx/>
              <a:uFillTx/>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p14="http://schemas.microsoft.com/office/powerpoint/2010/main" xmlns="" val="4192900708"/>
              </p:ext>
            </p:extLst>
          </p:nvPr>
        </p:nvGraphicFramePr>
        <p:xfrm>
          <a:off x="533400" y="2301241"/>
          <a:ext cx="7994316" cy="3413760"/>
        </p:xfrm>
        <a:graphic>
          <a:graphicData uri="http://schemas.openxmlformats.org/drawingml/2006/table">
            <a:tbl>
              <a:tblPr firstRow="1" bandRow="1">
                <a:tableStyleId>{5C22544A-7EE6-4342-B048-85BDC9FD1C3A}</a:tableStyleId>
              </a:tblPr>
              <a:tblGrid>
                <a:gridCol w="6585976"/>
                <a:gridCol w="1408340"/>
              </a:tblGrid>
              <a:tr h="38099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1.4 </a:t>
                      </a:r>
                      <a:r>
                        <a:rPr lang="en-GB" sz="1800" b="1" kern="1200" dirty="0" smtClean="0">
                          <a:solidFill>
                            <a:schemeClr val="lt1"/>
                          </a:solidFill>
                          <a:latin typeface="Calibri Light" pitchFamily="34" charset="0"/>
                          <a:ea typeface="+mn-ea"/>
                          <a:cs typeface="Calibri Light" pitchFamily="34" charset="0"/>
                        </a:rPr>
                        <a:t>Identification of needed laboratory resources in WB HEIs and alignment with formed EU HEIs WM laboratory equipment list</a:t>
                      </a:r>
                      <a:endParaRPr lang="en-US" dirty="0" smtClean="0">
                        <a:solidFill>
                          <a:srgbClr val="0070C0"/>
                        </a:solidFill>
                        <a:latin typeface="Calibri Light" pitchFamily="34" charset="0"/>
                        <a:cs typeface="Calibri Light" pitchFamily="34" charset="0"/>
                      </a:endParaRPr>
                    </a:p>
                  </a:txBody>
                  <a:tcPr/>
                </a:tc>
                <a:tc hMerge="1">
                  <a:txBody>
                    <a:bodyPr/>
                    <a:lstStyle/>
                    <a:p>
                      <a:endParaRPr lang="en-US" dirty="0"/>
                    </a:p>
                  </a:txBody>
                  <a:tcPr/>
                </a:tc>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kern="1200" dirty="0" smtClean="0">
                          <a:solidFill>
                            <a:schemeClr val="tx1"/>
                          </a:solidFill>
                          <a:latin typeface="Calibri Light" pitchFamily="34" charset="0"/>
                          <a:ea typeface="+mn-ea"/>
                          <a:cs typeface="Calibri Light" pitchFamily="34" charset="0"/>
                        </a:rPr>
                        <a:t>- </a:t>
                      </a:r>
                      <a:r>
                        <a:rPr lang="en-GB" sz="1600" kern="1200" dirty="0" smtClean="0">
                          <a:solidFill>
                            <a:schemeClr val="tx1"/>
                          </a:solidFill>
                          <a:latin typeface="Calibri Light" pitchFamily="34" charset="0"/>
                          <a:ea typeface="+mn-ea"/>
                          <a:cs typeface="Calibri Light" pitchFamily="34" charset="0"/>
                        </a:rPr>
                        <a:t>EU HEIs WM laboratory equipment lists created </a:t>
                      </a:r>
                      <a:r>
                        <a:rPr lang="sr-Latn-RS" sz="1600" kern="1200" noProof="0" dirty="0" smtClean="0">
                          <a:solidFill>
                            <a:schemeClr val="tx1"/>
                          </a:solidFill>
                          <a:latin typeface="Calibri Light" pitchFamily="34" charset="0"/>
                          <a:ea typeface="+mn-ea"/>
                          <a:cs typeface="Calibri Light" pitchFamily="34" charset="0"/>
                        </a:rPr>
                        <a:t> </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kern="1200" dirty="0" smtClean="0">
                          <a:solidFill>
                            <a:schemeClr val="tx1"/>
                          </a:solidFill>
                          <a:latin typeface="Calibri Light" pitchFamily="34" charset="0"/>
                          <a:ea typeface="+mn-ea"/>
                          <a:cs typeface="Calibri Light" pitchFamily="34" charset="0"/>
                        </a:rPr>
                        <a:t>- </a:t>
                      </a:r>
                      <a:r>
                        <a:rPr lang="en-GB" sz="1600" kern="1200" dirty="0" smtClean="0">
                          <a:solidFill>
                            <a:schemeClr val="tx1"/>
                          </a:solidFill>
                          <a:latin typeface="Calibri Light" pitchFamily="34" charset="0"/>
                          <a:ea typeface="+mn-ea"/>
                          <a:cs typeface="Calibri Light" pitchFamily="34" charset="0"/>
                        </a:rPr>
                        <a:t>Report on needed resources for harmonization of WB laboratory environment created </a:t>
                      </a:r>
                      <a:endParaRPr lang="sr-Latn-RS" sz="1600" kern="1200" noProof="0" dirty="0" smtClean="0">
                        <a:solidFill>
                          <a:schemeClr val="tx1"/>
                        </a:solidFill>
                        <a:latin typeface="Calibri Light" pitchFamily="34" charset="0"/>
                        <a:ea typeface="+mn-ea"/>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BOKU</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03</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b="1" u="none" dirty="0" smtClean="0">
                        <a:solidFill>
                          <a:srgbClr val="00B050"/>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r h="4572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1.5</a:t>
                      </a:r>
                      <a:r>
                        <a:rPr lang="en-GB" sz="1800" b="1" dirty="0" smtClean="0">
                          <a:solidFill>
                            <a:schemeClr val="bg1"/>
                          </a:solidFill>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Workshop on innovative practices in the EU water sector: barriers and opportunities</a:t>
                      </a:r>
                      <a:endParaRPr lang="en-US" sz="1800" b="1" kern="1200" dirty="0" smtClean="0">
                        <a:solidFill>
                          <a:schemeClr val="bg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23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kern="1200" dirty="0" smtClean="0">
                          <a:solidFill>
                            <a:schemeClr val="tx1"/>
                          </a:solidFill>
                          <a:latin typeface="Calibri Light" pitchFamily="34" charset="0"/>
                          <a:ea typeface="+mn-ea"/>
                          <a:cs typeface="Calibri Light" pitchFamily="34" charset="0"/>
                        </a:rPr>
                        <a:t>- </a:t>
                      </a:r>
                      <a:r>
                        <a:rPr lang="en-GB" sz="1600" kern="1200" dirty="0" smtClean="0">
                          <a:solidFill>
                            <a:schemeClr val="tx1"/>
                          </a:solidFill>
                          <a:latin typeface="Calibri Light" pitchFamily="34" charset="0"/>
                          <a:ea typeface="+mn-ea"/>
                          <a:cs typeface="Calibri Light" pitchFamily="34" charset="0"/>
                        </a:rPr>
                        <a:t>Three-day workshop on innovative practices in the EU water sector organized </a:t>
                      </a:r>
                      <a:r>
                        <a:rPr lang="sr-Latn-RS" sz="1600" kern="1200" dirty="0" smtClean="0">
                          <a:solidFill>
                            <a:schemeClr val="tx1"/>
                          </a:solidFill>
                          <a:latin typeface="Calibri Light" pitchFamily="34" charset="0"/>
                          <a:ea typeface="+mn-ea"/>
                          <a:cs typeface="Calibri Light" pitchFamily="34" charset="0"/>
                        </a:rPr>
                        <a:t> </a:t>
                      </a:r>
                      <a:r>
                        <a:rPr lang="sr-Latn-RS" sz="1600" dirty="0" smtClean="0">
                          <a:solidFill>
                            <a:schemeClr val="tx1"/>
                          </a:solidFill>
                          <a:latin typeface="Calibri Light" pitchFamily="34" charset="0"/>
                          <a:cs typeface="Calibri Light" pitchFamily="34" charset="0"/>
                        </a:rPr>
                        <a:t>(</a:t>
                      </a:r>
                      <a:r>
                        <a:rPr lang="sr-Latn-RS" sz="1600" b="1" kern="1200" noProof="0" dirty="0" smtClean="0">
                          <a:solidFill>
                            <a:schemeClr val="tx1"/>
                          </a:solidFill>
                          <a:latin typeface="Calibri Light" pitchFamily="34" charset="0"/>
                          <a:ea typeface="+mn-ea"/>
                          <a:cs typeface="Calibri Light" pitchFamily="34" charset="0"/>
                        </a:rPr>
                        <a:t>Vienna, 8</a:t>
                      </a:r>
                      <a:r>
                        <a:rPr lang="en-US" sz="1600" b="1" kern="1200" dirty="0" smtClean="0">
                          <a:solidFill>
                            <a:schemeClr val="tx1"/>
                          </a:solidFill>
                          <a:latin typeface="Calibri Light" pitchFamily="34" charset="0"/>
                          <a:ea typeface="+mn-ea"/>
                          <a:cs typeface="Calibri Light" pitchFamily="34" charset="0"/>
                        </a:rPr>
                        <a:t>-</a:t>
                      </a:r>
                      <a:r>
                        <a:rPr lang="sr-Latn-RS" sz="1600" b="1" kern="1200" dirty="0" smtClean="0">
                          <a:solidFill>
                            <a:schemeClr val="tx1"/>
                          </a:solidFill>
                          <a:latin typeface="Calibri Light" pitchFamily="34" charset="0"/>
                          <a:ea typeface="+mn-ea"/>
                          <a:cs typeface="Calibri Light" pitchFamily="34" charset="0"/>
                        </a:rPr>
                        <a:t>10</a:t>
                      </a:r>
                      <a:r>
                        <a:rPr lang="en-US" sz="1600" b="1" kern="1200" dirty="0" smtClean="0">
                          <a:solidFill>
                            <a:schemeClr val="tx1"/>
                          </a:solidFill>
                          <a:latin typeface="Calibri Light" pitchFamily="34" charset="0"/>
                          <a:ea typeface="+mn-ea"/>
                          <a:cs typeface="Calibri Light" pitchFamily="34" charset="0"/>
                        </a:rPr>
                        <a:t> </a:t>
                      </a:r>
                      <a:r>
                        <a:rPr lang="sr-Latn-RS" sz="1600" b="1" kern="1200" dirty="0" smtClean="0">
                          <a:solidFill>
                            <a:schemeClr val="tx1"/>
                          </a:solidFill>
                          <a:latin typeface="Calibri Light" pitchFamily="34" charset="0"/>
                          <a:ea typeface="+mn-ea"/>
                          <a:cs typeface="Calibri Light" pitchFamily="34" charset="0"/>
                        </a:rPr>
                        <a:t>May 2019</a:t>
                      </a:r>
                      <a:r>
                        <a:rPr lang="sr-Latn-RS" sz="1600" kern="1200" dirty="0" smtClean="0">
                          <a:solidFill>
                            <a:schemeClr val="tx1"/>
                          </a:solidFill>
                          <a:latin typeface="Calibri Light" pitchFamily="34" charset="0"/>
                          <a:ea typeface="+mn-ea"/>
                          <a:cs typeface="Calibri Light" pitchFamily="34" charset="0"/>
                        </a:rPr>
                        <a:t>) </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kern="1200" dirty="0" smtClean="0">
                          <a:solidFill>
                            <a:schemeClr val="tx1"/>
                          </a:solidFill>
                          <a:latin typeface="Calibri Light" pitchFamily="34" charset="0"/>
                          <a:ea typeface="+mn-ea"/>
                          <a:cs typeface="Calibri Light" pitchFamily="34" charset="0"/>
                        </a:rPr>
                        <a:t>- </a:t>
                      </a:r>
                      <a:r>
                        <a:rPr lang="en-GB" sz="1600" kern="1200" dirty="0" smtClean="0">
                          <a:solidFill>
                            <a:schemeClr val="tx1"/>
                          </a:solidFill>
                          <a:latin typeface="Calibri Light" pitchFamily="34" charset="0"/>
                          <a:ea typeface="+mn-ea"/>
                          <a:cs typeface="Calibri Light" pitchFamily="34" charset="0"/>
                        </a:rPr>
                        <a:t>Report on innovative practices for WRM in EU created </a:t>
                      </a:r>
                      <a:endParaRPr lang="sr-Latn-RS" sz="1600" kern="1200" dirty="0" smtClean="0">
                        <a:solidFill>
                          <a:schemeClr val="tx1"/>
                        </a:solidFill>
                        <a:latin typeface="Calibri Light" pitchFamily="34" charset="0"/>
                        <a:ea typeface="+mn-ea"/>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baseline="0" noProof="0" dirty="0" smtClean="0">
                          <a:solidFill>
                            <a:srgbClr val="0070C0"/>
                          </a:solidFill>
                          <a:latin typeface="Calibri Light" pitchFamily="34" charset="0"/>
                          <a:cs typeface="Calibri Light" pitchFamily="34" charset="0"/>
                        </a:rPr>
                        <a:t>BOKU </a:t>
                      </a:r>
                      <a:r>
                        <a:rPr lang="en-GB" sz="1600" baseline="0" noProof="0" dirty="0" smtClean="0">
                          <a:solidFill>
                            <a:srgbClr val="0070C0"/>
                          </a:solidFill>
                          <a:latin typeface="Calibri Light" pitchFamily="34" charset="0"/>
                          <a:cs typeface="Calibri Light" pitchFamily="34" charset="0"/>
                        </a:rPr>
                        <a:t>in consultation with</a:t>
                      </a:r>
                      <a:r>
                        <a:rPr lang="sr-Latn-RS" sz="1600" baseline="0" noProof="0" dirty="0" smtClean="0">
                          <a:solidFill>
                            <a:srgbClr val="0070C0"/>
                          </a:solidFill>
                          <a:latin typeface="Calibri Light" pitchFamily="34" charset="0"/>
                          <a:cs typeface="Calibri Light" pitchFamily="34" charset="0"/>
                        </a:rPr>
                        <a:t> all institutions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06</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b="1" u="none" dirty="0" smtClean="0">
                        <a:solidFill>
                          <a:srgbClr val="00B050"/>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bl>
          </a:graphicData>
        </a:graphic>
      </p:graphicFrame>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WP2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Development of competence-based curricula aligned with EU trends</a:t>
            </a:r>
            <a:endParaRPr kumimoji="0" lang="en-US" sz="2600" b="0" i="0" u="none" strike="noStrike" kern="1200" cap="none" spc="0" normalizeH="0" baseline="0" noProof="0" dirty="0">
              <a:ln>
                <a:noFill/>
              </a:ln>
              <a:solidFill>
                <a:schemeClr val="tx1"/>
              </a:solidFill>
              <a:effectLst/>
              <a:uLnTx/>
              <a:uFillTx/>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p14="http://schemas.microsoft.com/office/powerpoint/2010/main" xmlns="" val="4192900708"/>
              </p:ext>
            </p:extLst>
          </p:nvPr>
        </p:nvGraphicFramePr>
        <p:xfrm>
          <a:off x="533400" y="2301241"/>
          <a:ext cx="8229600" cy="3292690"/>
        </p:xfrm>
        <a:graphic>
          <a:graphicData uri="http://schemas.openxmlformats.org/drawingml/2006/table">
            <a:tbl>
              <a:tblPr firstRow="1" bandRow="1">
                <a:tableStyleId>{5C22544A-7EE6-4342-B048-85BDC9FD1C3A}</a:tableStyleId>
              </a:tblPr>
              <a:tblGrid>
                <a:gridCol w="6779811"/>
                <a:gridCol w="1449789"/>
              </a:tblGrid>
              <a:tr h="38099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2.1</a:t>
                      </a:r>
                      <a:r>
                        <a:rPr lang="en-GB" sz="1800" b="1" dirty="0" smtClean="0">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Development of specific competencies and learning outcomes of curricula in WB</a:t>
                      </a:r>
                      <a:endParaRPr lang="en-US" sz="1800" b="1" kern="1200" dirty="0" smtClean="0">
                        <a:solidFill>
                          <a:schemeClr val="lt1"/>
                        </a:solidFill>
                        <a:latin typeface="Calibri Light" pitchFamily="34" charset="0"/>
                        <a:ea typeface="+mn-ea"/>
                        <a:cs typeface="Calibri Light" pitchFamily="34" charset="0"/>
                      </a:endParaRPr>
                    </a:p>
                  </a:txBody>
                  <a:tcPr/>
                </a:tc>
                <a:tc hMerge="1">
                  <a:txBody>
                    <a:bodyPr/>
                    <a:lstStyle/>
                    <a:p>
                      <a:endParaRPr lang="en-US" dirty="0"/>
                    </a:p>
                  </a:txBody>
                  <a:tcPr/>
                </a:tc>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Catalogue of competencies created </a:t>
                      </a: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AUTh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10</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19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FF0000"/>
                          </a:solidFill>
                          <a:latin typeface="Calibri Light" pitchFamily="34" charset="0"/>
                          <a:cs typeface="Calibri Light" pitchFamily="34" charset="0"/>
                        </a:rPr>
                        <a:t>IN PROGRESS</a:t>
                      </a:r>
                      <a:endParaRPr lang="en-US" sz="1600" u="none" dirty="0" smtClean="0">
                        <a:solidFill>
                          <a:schemeClr val="tx1"/>
                        </a:solidFill>
                        <a:latin typeface="Calibri Light" pitchFamily="34" charset="0"/>
                        <a:cs typeface="Calibri Light" pitchFamily="34" charset="0"/>
                      </a:endParaRPr>
                    </a:p>
                  </a:txBody>
                  <a:tcPr/>
                </a:tc>
              </a:tr>
              <a:tr h="4572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2.2</a:t>
                      </a:r>
                      <a:r>
                        <a:rPr lang="en-GB" sz="1800" b="1" dirty="0" smtClean="0">
                          <a:solidFill>
                            <a:schemeClr val="bg1"/>
                          </a:solidFill>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Development of courses content and syllabi</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23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SWARM unique set of courses developed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AUTh </a:t>
                      </a:r>
                      <a:r>
                        <a:rPr lang="en-GB" sz="1600" baseline="0" noProof="0" dirty="0" smtClean="0">
                          <a:solidFill>
                            <a:srgbClr val="0070C0"/>
                          </a:solidFill>
                          <a:latin typeface="Calibri Light" pitchFamily="34" charset="0"/>
                          <a:cs typeface="Calibri Light" pitchFamily="34" charset="0"/>
                        </a:rPr>
                        <a:t>in consultation with</a:t>
                      </a:r>
                      <a:r>
                        <a:rPr lang="sr-Latn-RS" sz="1600" baseline="0" noProof="0" dirty="0" smtClean="0">
                          <a:solidFill>
                            <a:srgbClr val="0070C0"/>
                          </a:solidFill>
                          <a:latin typeface="Calibri Light" pitchFamily="34" charset="0"/>
                          <a:cs typeface="Calibri Light" pitchFamily="34" charset="0"/>
                        </a:rPr>
                        <a:t> all institutions</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20</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FF0000"/>
                          </a:solidFill>
                          <a:latin typeface="Calibri Light" pitchFamily="34" charset="0"/>
                          <a:cs typeface="Calibri Light" pitchFamily="34" charset="0"/>
                        </a:rPr>
                        <a:t>IN PROGRESS</a:t>
                      </a:r>
                      <a:endParaRPr lang="en-US" sz="1600" u="none" dirty="0" smtClean="0">
                        <a:solidFill>
                          <a:schemeClr val="tx1"/>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r h="44281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bg1"/>
                          </a:solidFill>
                          <a:latin typeface="Calibri Light" pitchFamily="34" charset="0"/>
                          <a:ea typeface="+mn-ea"/>
                          <a:cs typeface="Calibri Light" pitchFamily="34" charset="0"/>
                        </a:rPr>
                        <a:t>2.3 </a:t>
                      </a:r>
                      <a:r>
                        <a:rPr lang="en-GB" sz="1800" b="1" kern="1200" dirty="0" smtClean="0">
                          <a:solidFill>
                            <a:schemeClr val="lt1"/>
                          </a:solidFill>
                          <a:latin typeface="Calibri Light" pitchFamily="34" charset="0"/>
                          <a:ea typeface="+mn-ea"/>
                          <a:cs typeface="Calibri Light" pitchFamily="34" charset="0"/>
                        </a:rPr>
                        <a:t>Innovation of existing and development of new master curricula for WRM in WB</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437094">
                <a:tc>
                  <a:txBody>
                    <a:bodyPr/>
                    <a:lstStyle/>
                    <a:p>
                      <a:r>
                        <a:rPr lang="en-GB" sz="1600" kern="1200" dirty="0" smtClean="0">
                          <a:solidFill>
                            <a:schemeClr val="tx1"/>
                          </a:solidFill>
                          <a:latin typeface="Calibri Light" pitchFamily="34" charset="0"/>
                          <a:ea typeface="+mn-ea"/>
                          <a:cs typeface="Calibri Light" pitchFamily="34" charset="0"/>
                        </a:rPr>
                        <a:t>Report on SWARM master curricula created </a:t>
                      </a:r>
                      <a:r>
                        <a:rPr lang="sr-Latn-RS" sz="160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AUTh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WB institutions</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20</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FF0000"/>
                          </a:solidFill>
                          <a:latin typeface="Calibri Light" pitchFamily="34" charset="0"/>
                          <a:cs typeface="Calibri Light" pitchFamily="34" charset="0"/>
                        </a:rPr>
                        <a:t>IN PROGRESS</a:t>
                      </a:r>
                      <a:endParaRPr lang="en-US" sz="1600" u="none" dirty="0" smtClean="0">
                        <a:solidFill>
                          <a:schemeClr val="tx1"/>
                        </a:solidFill>
                        <a:latin typeface="Calibri Light" pitchFamily="34" charset="0"/>
                        <a:cs typeface="Calibri Light" pitchFamily="34" charset="0"/>
                      </a:endParaRPr>
                    </a:p>
                  </a:txBody>
                  <a:tcPr/>
                </a:tc>
              </a:tr>
            </a:tbl>
          </a:graphicData>
        </a:graphic>
      </p:graphicFrame>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WP2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Development of competence-based curricula aligned with EU trends</a:t>
            </a:r>
            <a:endParaRPr kumimoji="0" lang="en-US" sz="2600" b="0" i="0" u="none" strike="noStrike" kern="1200" cap="none" spc="0" normalizeH="0" baseline="0" noProof="0" dirty="0">
              <a:ln>
                <a:noFill/>
              </a:ln>
              <a:solidFill>
                <a:schemeClr val="tx1"/>
              </a:solidFill>
              <a:effectLst/>
              <a:uLnTx/>
              <a:uFillTx/>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p14="http://schemas.microsoft.com/office/powerpoint/2010/main" xmlns="" val="4192900708"/>
              </p:ext>
            </p:extLst>
          </p:nvPr>
        </p:nvGraphicFramePr>
        <p:xfrm>
          <a:off x="533400" y="2209800"/>
          <a:ext cx="8153400" cy="3993731"/>
        </p:xfrm>
        <a:graphic>
          <a:graphicData uri="http://schemas.openxmlformats.org/drawingml/2006/table">
            <a:tbl>
              <a:tblPr firstRow="1" bandRow="1">
                <a:tableStyleId>{5C22544A-7EE6-4342-B048-85BDC9FD1C3A}</a:tableStyleId>
              </a:tblPr>
              <a:tblGrid>
                <a:gridCol w="6717035"/>
                <a:gridCol w="1436365"/>
              </a:tblGrid>
              <a:tr h="38099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2.4</a:t>
                      </a:r>
                      <a:r>
                        <a:rPr lang="en-GB" sz="1800" b="1" dirty="0" smtClean="0">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Accreditation of master curricula</a:t>
                      </a:r>
                      <a:endParaRPr lang="en-US" sz="1800" b="1" kern="1200" dirty="0" smtClean="0">
                        <a:solidFill>
                          <a:schemeClr val="lt1"/>
                        </a:solidFill>
                        <a:latin typeface="Calibri Light" pitchFamily="34" charset="0"/>
                        <a:ea typeface="+mn-ea"/>
                        <a:cs typeface="Calibri Light" pitchFamily="34" charset="0"/>
                      </a:endParaRPr>
                    </a:p>
                  </a:txBody>
                  <a:tcPr/>
                </a:tc>
                <a:tc hMerge="1">
                  <a:txBody>
                    <a:bodyPr/>
                    <a:lstStyle/>
                    <a:p>
                      <a:endParaRPr lang="en-US" dirty="0"/>
                    </a:p>
                  </a:txBody>
                  <a:tcPr/>
                </a:tc>
              </a:tr>
              <a:tr h="60960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Master curricula accredited </a:t>
                      </a: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AUTh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WBC institutions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09</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20</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chemeClr val="accent6">
                              <a:lumMod val="75000"/>
                            </a:schemeClr>
                          </a:solidFill>
                          <a:latin typeface="Calibri Light" pitchFamily="34" charset="0"/>
                          <a:cs typeface="Calibri Light" pitchFamily="34" charset="0"/>
                        </a:rPr>
                        <a:t>FORTHCOMING</a:t>
                      </a:r>
                      <a:endParaRPr lang="en-US" sz="1600" u="none" dirty="0" smtClean="0">
                        <a:solidFill>
                          <a:schemeClr val="tx1"/>
                        </a:solidFill>
                        <a:latin typeface="Calibri Light" pitchFamily="34" charset="0"/>
                        <a:cs typeface="Calibri Light" pitchFamily="34" charset="0"/>
                      </a:endParaRPr>
                    </a:p>
                  </a:txBody>
                  <a:tcPr/>
                </a:tc>
              </a:tr>
              <a:tr h="4572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2.5 </a:t>
                      </a:r>
                      <a:r>
                        <a:rPr lang="en-GB" sz="1800" b="1" kern="1200" dirty="0" smtClean="0">
                          <a:solidFill>
                            <a:schemeClr val="lt1"/>
                          </a:solidFill>
                          <a:latin typeface="Calibri Light" pitchFamily="34" charset="0"/>
                          <a:ea typeface="+mn-ea"/>
                          <a:cs typeface="Calibri Light" pitchFamily="34" charset="0"/>
                        </a:rPr>
                        <a:t>Theme-based training of teaching staff for acquiring new teaching and learning methods</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23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Teaching staff trained</a:t>
                      </a:r>
                      <a:r>
                        <a:rPr lang="sr-Latn-RS" sz="1600" kern="1200" dirty="0" smtClean="0">
                          <a:solidFill>
                            <a:schemeClr val="tx1"/>
                          </a:solidFill>
                          <a:latin typeface="Calibri Light" pitchFamily="34" charset="0"/>
                          <a:ea typeface="+mn-ea"/>
                          <a:cs typeface="Calibri Light" pitchFamily="34" charset="0"/>
                        </a:rPr>
                        <a:t>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AUTh </a:t>
                      </a:r>
                      <a:r>
                        <a:rPr lang="en-GB" sz="1600" baseline="0" noProof="0" dirty="0" smtClean="0">
                          <a:solidFill>
                            <a:srgbClr val="0070C0"/>
                          </a:solidFill>
                          <a:latin typeface="Calibri Light" pitchFamily="34" charset="0"/>
                          <a:cs typeface="Calibri Light" pitchFamily="34" charset="0"/>
                        </a:rPr>
                        <a:t>in consultation with</a:t>
                      </a:r>
                      <a:r>
                        <a:rPr lang="sr-Latn-RS" sz="1600" baseline="0" noProof="0" dirty="0" smtClean="0">
                          <a:solidFill>
                            <a:srgbClr val="0070C0"/>
                          </a:solidFill>
                          <a:latin typeface="Calibri Light" pitchFamily="34" charset="0"/>
                          <a:cs typeface="Calibri Light" pitchFamily="34" charset="0"/>
                        </a:rPr>
                        <a:t> EU partners institutions</a:t>
                      </a:r>
                    </a:p>
                    <a:p>
                      <a:pPr marL="0" marR="0" indent="0" algn="just" defTabSz="914400" rtl="0" eaLnBrk="1" fontAlgn="auto" latinLnBrk="0" hangingPunct="1">
                        <a:lnSpc>
                          <a:spcPct val="100000"/>
                        </a:lnSpc>
                        <a:spcBef>
                          <a:spcPts val="0"/>
                        </a:spcBef>
                        <a:spcAft>
                          <a:spcPts val="0"/>
                        </a:spcAft>
                        <a:buClrTx/>
                        <a:buSzTx/>
                        <a:buFontTx/>
                        <a:buNone/>
                        <a:tabLst/>
                        <a:defRPr/>
                      </a:pPr>
                      <a:r>
                        <a:rPr lang="sr-Latn-RS" sz="1600" kern="1200" dirty="0" smtClean="0">
                          <a:solidFill>
                            <a:srgbClr val="00B050"/>
                          </a:solidFill>
                          <a:latin typeface="Calibri Light" pitchFamily="34" charset="0"/>
                          <a:ea typeface="+mn-ea"/>
                          <a:cs typeface="Calibri Light" pitchFamily="34" charset="0"/>
                        </a:rPr>
                        <a:t>29-31 May</a:t>
                      </a:r>
                      <a:r>
                        <a:rPr lang="en-GB" sz="1600" kern="1200" dirty="0" smtClean="0">
                          <a:solidFill>
                            <a:srgbClr val="00B050"/>
                          </a:solidFill>
                          <a:latin typeface="Calibri Light" pitchFamily="34" charset="0"/>
                          <a:ea typeface="+mn-ea"/>
                          <a:cs typeface="Calibri Light" pitchFamily="34" charset="0"/>
                        </a:rPr>
                        <a:t> 2019 </a:t>
                      </a:r>
                      <a:r>
                        <a:rPr lang="en-GB" sz="1600" kern="1200" dirty="0" smtClean="0">
                          <a:solidFill>
                            <a:schemeClr val="tx1"/>
                          </a:solidFill>
                          <a:latin typeface="Calibri Light" pitchFamily="34" charset="0"/>
                          <a:ea typeface="+mn-ea"/>
                          <a:cs typeface="Calibri Light" pitchFamily="34" charset="0"/>
                        </a:rPr>
                        <a:t>– UACEG (1</a:t>
                      </a:r>
                      <a:r>
                        <a:rPr lang="sr-Latn-RS" sz="1600" kern="1200" dirty="0" smtClean="0">
                          <a:solidFill>
                            <a:schemeClr val="tx1"/>
                          </a:solidFill>
                          <a:latin typeface="Calibri Light" pitchFamily="34" charset="0"/>
                          <a:ea typeface="+mn-ea"/>
                          <a:cs typeface="Calibri Light" pitchFamily="34" charset="0"/>
                        </a:rPr>
                        <a:t>5</a:t>
                      </a:r>
                      <a:r>
                        <a:rPr lang="en-GB" sz="1600" kern="1200" dirty="0" smtClean="0">
                          <a:solidFill>
                            <a:schemeClr val="tx1"/>
                          </a:solidFill>
                          <a:latin typeface="Calibri Light" pitchFamily="34" charset="0"/>
                          <a:ea typeface="+mn-ea"/>
                          <a:cs typeface="Calibri Light" pitchFamily="34" charset="0"/>
                        </a:rPr>
                        <a:t> teaching staff), </a:t>
                      </a:r>
                      <a:r>
                        <a:rPr lang="sr-Latn-RS" sz="1600" kern="1200" dirty="0" smtClean="0">
                          <a:solidFill>
                            <a:srgbClr val="00B050"/>
                          </a:solidFill>
                          <a:latin typeface="Calibri Light" pitchFamily="34" charset="0"/>
                          <a:ea typeface="+mn-ea"/>
                          <a:cs typeface="Calibri Light" pitchFamily="34" charset="0"/>
                        </a:rPr>
                        <a:t>17-19 June </a:t>
                      </a:r>
                      <a:r>
                        <a:rPr lang="en-GB" sz="1600" kern="1200" dirty="0" smtClean="0">
                          <a:solidFill>
                            <a:srgbClr val="00B050"/>
                          </a:solidFill>
                          <a:latin typeface="Calibri Light" pitchFamily="34" charset="0"/>
                          <a:ea typeface="+mn-ea"/>
                          <a:cs typeface="Calibri Light" pitchFamily="34" charset="0"/>
                        </a:rPr>
                        <a:t>2019 </a:t>
                      </a:r>
                      <a:r>
                        <a:rPr lang="en-GB" sz="1600" kern="1200" dirty="0" smtClean="0">
                          <a:solidFill>
                            <a:schemeClr val="tx1"/>
                          </a:solidFill>
                          <a:latin typeface="Calibri Light" pitchFamily="34" charset="0"/>
                          <a:ea typeface="+mn-ea"/>
                          <a:cs typeface="Calibri Light" pitchFamily="34" charset="0"/>
                        </a:rPr>
                        <a:t>– NMBU (1</a:t>
                      </a:r>
                      <a:r>
                        <a:rPr lang="sr-Latn-RS" sz="1600" kern="1200" dirty="0" smtClean="0">
                          <a:solidFill>
                            <a:schemeClr val="tx1"/>
                          </a:solidFill>
                          <a:latin typeface="Calibri Light" pitchFamily="34" charset="0"/>
                          <a:ea typeface="+mn-ea"/>
                          <a:cs typeface="Calibri Light" pitchFamily="34" charset="0"/>
                        </a:rPr>
                        <a:t>5</a:t>
                      </a:r>
                      <a:r>
                        <a:rPr lang="en-GB" sz="1600" kern="1200" dirty="0" smtClean="0">
                          <a:solidFill>
                            <a:schemeClr val="tx1"/>
                          </a:solidFill>
                          <a:latin typeface="Calibri Light" pitchFamily="34" charset="0"/>
                          <a:ea typeface="+mn-ea"/>
                          <a:cs typeface="Calibri Light" pitchFamily="34" charset="0"/>
                        </a:rPr>
                        <a:t> teaching staff), </a:t>
                      </a:r>
                      <a:r>
                        <a:rPr lang="sr-Latn-RS" sz="1600" kern="1200" dirty="0" smtClean="0">
                          <a:solidFill>
                            <a:srgbClr val="00B050"/>
                          </a:solidFill>
                          <a:latin typeface="Calibri Light" pitchFamily="34" charset="0"/>
                          <a:ea typeface="+mn-ea"/>
                          <a:cs typeface="Calibri Light" pitchFamily="34" charset="0"/>
                        </a:rPr>
                        <a:t>18-20 </a:t>
                      </a:r>
                      <a:r>
                        <a:rPr lang="en-GB" sz="1600" kern="1200" dirty="0" smtClean="0">
                          <a:solidFill>
                            <a:srgbClr val="00B050"/>
                          </a:solidFill>
                          <a:latin typeface="Calibri Light" pitchFamily="34" charset="0"/>
                          <a:ea typeface="+mn-ea"/>
                          <a:cs typeface="Calibri Light" pitchFamily="34" charset="0"/>
                        </a:rPr>
                        <a:t>September 2019 </a:t>
                      </a:r>
                      <a:r>
                        <a:rPr lang="en-GB" sz="1600" kern="1200" dirty="0" smtClean="0">
                          <a:solidFill>
                            <a:schemeClr val="tx1"/>
                          </a:solidFill>
                          <a:latin typeface="Calibri Light" pitchFamily="34" charset="0"/>
                          <a:ea typeface="+mn-ea"/>
                          <a:cs typeface="Calibri Light" pitchFamily="34" charset="0"/>
                        </a:rPr>
                        <a:t>– UNIRIFCE (1</a:t>
                      </a:r>
                      <a:r>
                        <a:rPr lang="sr-Latn-RS" sz="1600" kern="1200" dirty="0" smtClean="0">
                          <a:solidFill>
                            <a:schemeClr val="tx1"/>
                          </a:solidFill>
                          <a:latin typeface="Calibri Light" pitchFamily="34" charset="0"/>
                          <a:ea typeface="+mn-ea"/>
                          <a:cs typeface="Calibri Light" pitchFamily="34" charset="0"/>
                        </a:rPr>
                        <a:t>5</a:t>
                      </a:r>
                      <a:r>
                        <a:rPr lang="en-GB" sz="1600" kern="1200" dirty="0" smtClean="0">
                          <a:solidFill>
                            <a:schemeClr val="tx1"/>
                          </a:solidFill>
                          <a:latin typeface="Calibri Light" pitchFamily="34" charset="0"/>
                          <a:ea typeface="+mn-ea"/>
                          <a:cs typeface="Calibri Light" pitchFamily="34" charset="0"/>
                        </a:rPr>
                        <a:t> teaching staff), </a:t>
                      </a:r>
                      <a:r>
                        <a:rPr lang="sr-Latn-RS" sz="1600" kern="1200" dirty="0" smtClean="0">
                          <a:solidFill>
                            <a:srgbClr val="00B050"/>
                          </a:solidFill>
                          <a:latin typeface="Calibri Light" pitchFamily="34" charset="0"/>
                          <a:ea typeface="+mn-ea"/>
                          <a:cs typeface="Calibri Light" pitchFamily="34" charset="0"/>
                        </a:rPr>
                        <a:t>30 October-01 November</a:t>
                      </a:r>
                      <a:r>
                        <a:rPr lang="en-GB" sz="1600" kern="1200" dirty="0" smtClean="0">
                          <a:solidFill>
                            <a:srgbClr val="00B050"/>
                          </a:solidFill>
                          <a:latin typeface="Calibri Light" pitchFamily="34" charset="0"/>
                          <a:ea typeface="+mn-ea"/>
                          <a:cs typeface="Calibri Light" pitchFamily="34" charset="0"/>
                        </a:rPr>
                        <a:t> 2019 </a:t>
                      </a:r>
                      <a:r>
                        <a:rPr lang="en-GB" sz="1600" kern="1200" dirty="0" smtClean="0">
                          <a:solidFill>
                            <a:schemeClr val="tx1"/>
                          </a:solidFill>
                          <a:latin typeface="Calibri Light" pitchFamily="34" charset="0"/>
                          <a:ea typeface="+mn-ea"/>
                          <a:cs typeface="Calibri Light" pitchFamily="34" charset="0"/>
                        </a:rPr>
                        <a:t>– AUTH (1</a:t>
                      </a:r>
                      <a:r>
                        <a:rPr lang="sr-Latn-RS" sz="1600" kern="1200" dirty="0" smtClean="0">
                          <a:solidFill>
                            <a:schemeClr val="tx1"/>
                          </a:solidFill>
                          <a:latin typeface="Calibri Light" pitchFamily="34" charset="0"/>
                          <a:ea typeface="+mn-ea"/>
                          <a:cs typeface="Calibri Light" pitchFamily="34" charset="0"/>
                        </a:rPr>
                        <a:t>5</a:t>
                      </a:r>
                      <a:r>
                        <a:rPr lang="en-GB" sz="1600" kern="1200" dirty="0" smtClean="0">
                          <a:solidFill>
                            <a:schemeClr val="tx1"/>
                          </a:solidFill>
                          <a:latin typeface="Calibri Light" pitchFamily="34" charset="0"/>
                          <a:ea typeface="+mn-ea"/>
                          <a:cs typeface="Calibri Light" pitchFamily="34" charset="0"/>
                        </a:rPr>
                        <a:t> teaching staff), December 2019 - UL (1</a:t>
                      </a:r>
                      <a:r>
                        <a:rPr lang="sr-Latn-RS" sz="1600" kern="1200" dirty="0" smtClean="0">
                          <a:solidFill>
                            <a:schemeClr val="tx1"/>
                          </a:solidFill>
                          <a:latin typeface="Calibri Light" pitchFamily="34" charset="0"/>
                          <a:ea typeface="+mn-ea"/>
                          <a:cs typeface="Calibri Light" pitchFamily="34" charset="0"/>
                        </a:rPr>
                        <a:t>5</a:t>
                      </a:r>
                      <a:r>
                        <a:rPr lang="en-GB" sz="1600" kern="1200" dirty="0" smtClean="0">
                          <a:solidFill>
                            <a:schemeClr val="tx1"/>
                          </a:solidFill>
                          <a:latin typeface="Calibri Light" pitchFamily="34" charset="0"/>
                          <a:ea typeface="+mn-ea"/>
                          <a:cs typeface="Calibri Light" pitchFamily="34" charset="0"/>
                        </a:rPr>
                        <a:t> teaching staff), </a:t>
                      </a:r>
                      <a:r>
                        <a:rPr lang="sr-Latn-RS" sz="1600" kern="1200" dirty="0" smtClean="0">
                          <a:solidFill>
                            <a:srgbClr val="00B050"/>
                          </a:solidFill>
                          <a:latin typeface="Calibri Light" pitchFamily="34" charset="0"/>
                          <a:ea typeface="+mn-ea"/>
                          <a:cs typeface="Calibri Light" pitchFamily="34" charset="0"/>
                        </a:rPr>
                        <a:t>4-6 February</a:t>
                      </a:r>
                      <a:r>
                        <a:rPr lang="en-GB" sz="1600" kern="1200" dirty="0" smtClean="0">
                          <a:solidFill>
                            <a:srgbClr val="00B050"/>
                          </a:solidFill>
                          <a:latin typeface="Calibri Light" pitchFamily="34" charset="0"/>
                          <a:ea typeface="+mn-ea"/>
                          <a:cs typeface="Calibri Light" pitchFamily="34" charset="0"/>
                        </a:rPr>
                        <a:t> 20</a:t>
                      </a:r>
                      <a:r>
                        <a:rPr lang="sr-Latn-RS" sz="1600" kern="1200" dirty="0" smtClean="0">
                          <a:solidFill>
                            <a:srgbClr val="00B050"/>
                          </a:solidFill>
                          <a:latin typeface="Calibri Light" pitchFamily="34" charset="0"/>
                          <a:ea typeface="+mn-ea"/>
                          <a:cs typeface="Calibri Light" pitchFamily="34" charset="0"/>
                        </a:rPr>
                        <a:t>20</a:t>
                      </a:r>
                      <a:r>
                        <a:rPr lang="en-GB" sz="1600" kern="1200" dirty="0" smtClean="0">
                          <a:solidFill>
                            <a:srgbClr val="00B050"/>
                          </a:solidFill>
                          <a:latin typeface="Calibri Light" pitchFamily="34" charset="0"/>
                          <a:ea typeface="+mn-ea"/>
                          <a:cs typeface="Calibri Light" pitchFamily="34" charset="0"/>
                        </a:rPr>
                        <a:t> </a:t>
                      </a:r>
                      <a:r>
                        <a:rPr lang="en-GB" sz="1600" kern="1200" dirty="0" smtClean="0">
                          <a:solidFill>
                            <a:schemeClr val="tx1"/>
                          </a:solidFill>
                          <a:latin typeface="Calibri Light" pitchFamily="34" charset="0"/>
                          <a:ea typeface="+mn-ea"/>
                          <a:cs typeface="Calibri Light" pitchFamily="34" charset="0"/>
                        </a:rPr>
                        <a:t>- BOKU (1</a:t>
                      </a:r>
                      <a:r>
                        <a:rPr lang="sr-Latn-RS" sz="1600" kern="1200" dirty="0" smtClean="0">
                          <a:solidFill>
                            <a:schemeClr val="tx1"/>
                          </a:solidFill>
                          <a:latin typeface="Calibri Light" pitchFamily="34" charset="0"/>
                          <a:ea typeface="+mn-ea"/>
                          <a:cs typeface="Calibri Light" pitchFamily="34" charset="0"/>
                        </a:rPr>
                        <a:t>5</a:t>
                      </a:r>
                      <a:r>
                        <a:rPr lang="en-GB" sz="1600" kern="1200" dirty="0" smtClean="0">
                          <a:solidFill>
                            <a:schemeClr val="tx1"/>
                          </a:solidFill>
                          <a:latin typeface="Calibri Light" pitchFamily="34" charset="0"/>
                          <a:ea typeface="+mn-ea"/>
                          <a:cs typeface="Calibri Light" pitchFamily="34" charset="0"/>
                        </a:rPr>
                        <a:t> teaching staff)</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03</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20</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FF0000"/>
                          </a:solidFill>
                          <a:latin typeface="Calibri Light" pitchFamily="34" charset="0"/>
                          <a:cs typeface="Calibri Light" pitchFamily="34" charset="0"/>
                        </a:rPr>
                        <a:t>IN PROGRESS</a:t>
                      </a:r>
                      <a:endParaRPr lang="en-US" sz="1600" u="none" dirty="0" smtClean="0">
                        <a:solidFill>
                          <a:schemeClr val="tx1"/>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r h="44281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bg1"/>
                          </a:solidFill>
                          <a:latin typeface="Calibri Light" pitchFamily="34" charset="0"/>
                          <a:ea typeface="+mn-ea"/>
                          <a:cs typeface="Calibri Light" pitchFamily="34" charset="0"/>
                        </a:rPr>
                        <a:t>2.6 </a:t>
                      </a:r>
                      <a:r>
                        <a:rPr lang="en-GB" sz="1800" b="1" kern="1200" dirty="0" smtClean="0">
                          <a:solidFill>
                            <a:schemeClr val="lt1"/>
                          </a:solidFill>
                          <a:latin typeface="Calibri Light" pitchFamily="34" charset="0"/>
                          <a:ea typeface="+mn-ea"/>
                          <a:cs typeface="Calibri Light" pitchFamily="34" charset="0"/>
                        </a:rPr>
                        <a:t>Purchasing of literature, software and laboratory equipment</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437094">
                <a:tc>
                  <a:txBody>
                    <a:bodyPr/>
                    <a:lstStyle/>
                    <a:p>
                      <a:r>
                        <a:rPr lang="en-GB" sz="1600" kern="1200" dirty="0" smtClean="0">
                          <a:solidFill>
                            <a:schemeClr val="tx1"/>
                          </a:solidFill>
                          <a:latin typeface="Calibri Light" pitchFamily="34" charset="0"/>
                          <a:ea typeface="+mn-ea"/>
                          <a:cs typeface="Calibri Light" pitchFamily="34" charset="0"/>
                        </a:rPr>
                        <a:t>Laboratories equipped</a:t>
                      </a:r>
                      <a:r>
                        <a:rPr lang="en-GB" sz="1800" kern="1200" dirty="0" smtClean="0">
                          <a:solidFill>
                            <a:schemeClr val="dk1"/>
                          </a:solidFill>
                          <a:latin typeface="+mn-lt"/>
                          <a:ea typeface="+mn-ea"/>
                          <a:cs typeface="+mn-cs"/>
                        </a:rPr>
                        <a:t> </a:t>
                      </a:r>
                      <a:r>
                        <a:rPr lang="sr-Latn-RS" sz="160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AUTh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WB institutions</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11</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FF0000"/>
                          </a:solidFill>
                          <a:latin typeface="Calibri Light" pitchFamily="34" charset="0"/>
                          <a:cs typeface="Calibri Light" pitchFamily="34" charset="0"/>
                        </a:rPr>
                        <a:t>IN PROGRESS</a:t>
                      </a:r>
                      <a:endParaRPr lang="en-US" sz="1600" u="none" dirty="0" smtClean="0">
                        <a:solidFill>
                          <a:schemeClr val="tx1"/>
                        </a:solidFill>
                        <a:latin typeface="Calibri Light" pitchFamily="34" charset="0"/>
                        <a:cs typeface="Calibri Light" pitchFamily="34" charset="0"/>
                      </a:endParaRPr>
                    </a:p>
                  </a:txBody>
                  <a:tcPr/>
                </a:tc>
              </a:tr>
            </a:tbl>
          </a:graphicData>
        </a:graphic>
      </p:graphicFrame>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WP3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Development of trainings for professionals </a:t>
            </a:r>
            <a:endParaRPr lang="sr-Latn-RS" sz="2800" dirty="0" smtClean="0">
              <a:solidFill>
                <a:schemeClr val="tx2">
                  <a:lumMod val="60000"/>
                  <a:lumOff val="40000"/>
                </a:schemeClr>
              </a:solidFill>
              <a:latin typeface="Calibri Light" pitchFamily="34" charset="0"/>
              <a:cs typeface="Calibri Light" pitchFamily="34" charset="0"/>
            </a:endParaRPr>
          </a:p>
          <a:p>
            <a:pPr marL="342900" lvl="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in water sector </a:t>
            </a:r>
            <a:endParaRPr kumimoji="0" lang="en-US" sz="2600" b="0" i="0" u="none" strike="noStrike" kern="1200" cap="none" spc="0" normalizeH="0" baseline="0" noProof="0" dirty="0">
              <a:ln>
                <a:noFill/>
              </a:ln>
              <a:solidFill>
                <a:schemeClr val="tx1"/>
              </a:solidFill>
              <a:effectLst/>
              <a:uLnTx/>
              <a:uFillTx/>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p14="http://schemas.microsoft.com/office/powerpoint/2010/main" xmlns="" val="4192900708"/>
              </p:ext>
            </p:extLst>
          </p:nvPr>
        </p:nvGraphicFramePr>
        <p:xfrm>
          <a:off x="533400" y="2301241"/>
          <a:ext cx="8229600" cy="3337559"/>
        </p:xfrm>
        <a:graphic>
          <a:graphicData uri="http://schemas.openxmlformats.org/drawingml/2006/table">
            <a:tbl>
              <a:tblPr firstRow="1" bandRow="1">
                <a:tableStyleId>{5C22544A-7EE6-4342-B048-85BDC9FD1C3A}</a:tableStyleId>
              </a:tblPr>
              <a:tblGrid>
                <a:gridCol w="6779811"/>
                <a:gridCol w="1449789"/>
              </a:tblGrid>
              <a:tr h="38099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3.1</a:t>
                      </a:r>
                      <a:r>
                        <a:rPr lang="en-GB" sz="1800" b="1" dirty="0" smtClean="0">
                          <a:latin typeface="Calibri Light" pitchFamily="34" charset="0"/>
                          <a:cs typeface="Calibri Light" pitchFamily="34" charset="0"/>
                        </a:rPr>
                        <a:t> </a:t>
                      </a:r>
                      <a:r>
                        <a:rPr lang="en-GB" sz="1800" b="1" kern="1200" dirty="0" smtClean="0">
                          <a:solidFill>
                            <a:schemeClr val="lt1"/>
                          </a:solidFill>
                          <a:latin typeface="+mn-lt"/>
                          <a:ea typeface="+mn-ea"/>
                          <a:cs typeface="+mn-cs"/>
                        </a:rPr>
                        <a:t> </a:t>
                      </a:r>
                      <a:r>
                        <a:rPr lang="en-GB" sz="1800" b="1" kern="1200" dirty="0" smtClean="0">
                          <a:solidFill>
                            <a:schemeClr val="lt1"/>
                          </a:solidFill>
                          <a:latin typeface="Calibri Light" pitchFamily="34" charset="0"/>
                          <a:ea typeface="+mn-ea"/>
                          <a:cs typeface="Calibri Light" pitchFamily="34" charset="0"/>
                        </a:rPr>
                        <a:t>Introduction with LLL courses for professionals in water sector in EU </a:t>
                      </a:r>
                      <a:endParaRPr lang="en-US" sz="1800" b="1" kern="1200" dirty="0" smtClean="0">
                        <a:solidFill>
                          <a:schemeClr val="lt1"/>
                        </a:solidFill>
                        <a:latin typeface="Calibri Light" pitchFamily="34" charset="0"/>
                        <a:ea typeface="+mn-ea"/>
                        <a:cs typeface="Calibri Light" pitchFamily="34" charset="0"/>
                      </a:endParaRPr>
                    </a:p>
                  </a:txBody>
                  <a:tcPr/>
                </a:tc>
                <a:tc hMerge="1">
                  <a:txBody>
                    <a:bodyPr/>
                    <a:lstStyle/>
                    <a:p>
                      <a:endParaRPr lang="en-US" dirty="0"/>
                    </a:p>
                  </a:txBody>
                  <a:tcPr/>
                </a:tc>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Report on LLL courses for professionals in EU water sector created</a:t>
                      </a:r>
                      <a:r>
                        <a:rPr lang="sr-Latn-RS" sz="1600" kern="1200" dirty="0" smtClean="0">
                          <a:solidFill>
                            <a:schemeClr val="tx1"/>
                          </a:solidFill>
                          <a:latin typeface="Calibri Light" pitchFamily="34" charset="0"/>
                          <a:ea typeface="+mn-ea"/>
                          <a:cs typeface="Calibri Light" pitchFamily="34" charset="0"/>
                        </a:rPr>
                        <a:t> </a:t>
                      </a: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UPKM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EU institutions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05</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19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b="1" u="none" dirty="0" smtClean="0">
                        <a:solidFill>
                          <a:srgbClr val="00B050"/>
                        </a:solidFill>
                        <a:latin typeface="Calibri Light" pitchFamily="34" charset="0"/>
                        <a:cs typeface="Calibri Light" pitchFamily="34" charset="0"/>
                      </a:endParaRPr>
                    </a:p>
                  </a:txBody>
                  <a:tcPr/>
                </a:tc>
              </a:tr>
              <a:tr h="4572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3.2</a:t>
                      </a:r>
                      <a:r>
                        <a:rPr lang="en-GB" sz="1800" b="1" dirty="0" smtClean="0">
                          <a:solidFill>
                            <a:schemeClr val="bg1"/>
                          </a:solidFill>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Analyse of water sector needs for LLL courses in WB</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23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Survey of water sector needs in WB created</a:t>
                      </a:r>
                      <a:r>
                        <a:rPr lang="en-GB" sz="1800" kern="1200" dirty="0" smtClean="0">
                          <a:solidFill>
                            <a:schemeClr val="dk1"/>
                          </a:solidFill>
                          <a:latin typeface="+mn-lt"/>
                          <a:ea typeface="+mn-ea"/>
                          <a:cs typeface="+mn-cs"/>
                        </a:rPr>
                        <a:t>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UPKM </a:t>
                      </a:r>
                      <a:r>
                        <a:rPr lang="en-GB" sz="1600" baseline="0" noProof="0" dirty="0" smtClean="0">
                          <a:solidFill>
                            <a:srgbClr val="0070C0"/>
                          </a:solidFill>
                          <a:latin typeface="Calibri Light" pitchFamily="34" charset="0"/>
                          <a:cs typeface="Calibri Light" pitchFamily="34" charset="0"/>
                        </a:rPr>
                        <a:t>in consultation with</a:t>
                      </a:r>
                      <a:r>
                        <a:rPr lang="sr-Latn-RS" sz="1600" baseline="0" noProof="0" dirty="0" smtClean="0">
                          <a:solidFill>
                            <a:srgbClr val="0070C0"/>
                          </a:solidFill>
                          <a:latin typeface="Calibri Light" pitchFamily="34" charset="0"/>
                          <a:cs typeface="Calibri Light" pitchFamily="34" charset="0"/>
                        </a:rPr>
                        <a:t> WB institutions</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06</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19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b="1" u="none" dirty="0" smtClean="0">
                        <a:solidFill>
                          <a:srgbClr val="00B050"/>
                        </a:solidFill>
                        <a:latin typeface="Calibri Light" pitchFamily="34" charset="0"/>
                        <a:cs typeface="Calibri Light" pitchFamily="34" charset="0"/>
                      </a:endParaRPr>
                    </a:p>
                  </a:txBody>
                  <a:tcPr/>
                </a:tc>
              </a:tr>
              <a:tr h="44281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bg1"/>
                          </a:solidFill>
                          <a:latin typeface="Calibri Light" pitchFamily="34" charset="0"/>
                          <a:ea typeface="+mn-ea"/>
                          <a:cs typeface="Calibri Light" pitchFamily="34" charset="0"/>
                        </a:rPr>
                        <a:t>3.3 </a:t>
                      </a:r>
                      <a:r>
                        <a:rPr lang="en-GB" sz="1800" b="1" kern="1200" dirty="0" smtClean="0">
                          <a:solidFill>
                            <a:schemeClr val="lt1"/>
                          </a:solidFill>
                          <a:latin typeface="Calibri Light" pitchFamily="34" charset="0"/>
                          <a:ea typeface="+mn-ea"/>
                          <a:cs typeface="Calibri Light" pitchFamily="34" charset="0"/>
                        </a:rPr>
                        <a:t>Development of trainings’ content and corresponding educational material</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437094">
                <a:tc>
                  <a:txBody>
                    <a:bodyPr/>
                    <a:lstStyle/>
                    <a:p>
                      <a:r>
                        <a:rPr lang="en-GB" sz="1600" kern="1200" dirty="0" smtClean="0">
                          <a:solidFill>
                            <a:schemeClr val="tx1"/>
                          </a:solidFill>
                          <a:latin typeface="Calibri Light" pitchFamily="34" charset="0"/>
                          <a:ea typeface="+mn-ea"/>
                          <a:cs typeface="Calibri Light" pitchFamily="34" charset="0"/>
                        </a:rPr>
                        <a:t>Trainings’ material prepared </a:t>
                      </a:r>
                      <a:r>
                        <a:rPr lang="sr-Latn-RS" sz="160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UPKM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WB institutions</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03</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20</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FF0000"/>
                          </a:solidFill>
                          <a:latin typeface="Calibri Light" pitchFamily="34" charset="0"/>
                          <a:cs typeface="Calibri Light" pitchFamily="34" charset="0"/>
                        </a:rPr>
                        <a:t>IN PROGRESS</a:t>
                      </a:r>
                      <a:endParaRPr lang="en-US" sz="1600" u="none" dirty="0" smtClean="0">
                        <a:solidFill>
                          <a:schemeClr val="tx1"/>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bl>
          </a:graphicData>
        </a:graphic>
      </p:graphicFrame>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 xmlns:p14="http://schemas.microsoft.com/office/powerpoint/2010/main" val="4192900708"/>
              </p:ext>
            </p:extLst>
          </p:nvPr>
        </p:nvGraphicFramePr>
        <p:xfrm>
          <a:off x="381000" y="1676400"/>
          <a:ext cx="8382000" cy="4514339"/>
        </p:xfrm>
        <a:graphic>
          <a:graphicData uri="http://schemas.openxmlformats.org/drawingml/2006/table">
            <a:tbl>
              <a:tblPr firstRow="1" bandRow="1">
                <a:tableStyleId>{5C22544A-7EE6-4342-B048-85BDC9FD1C3A}</a:tableStyleId>
              </a:tblPr>
              <a:tblGrid>
                <a:gridCol w="6905363"/>
                <a:gridCol w="1476637"/>
              </a:tblGrid>
              <a:tr h="43796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4.1</a:t>
                      </a:r>
                      <a:r>
                        <a:rPr lang="en-GB" sz="1800" b="1" dirty="0" smtClean="0">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Implementation of developed master curricula</a:t>
                      </a:r>
                      <a:r>
                        <a:rPr lang="en-GB" sz="1800" b="1" dirty="0" smtClean="0">
                          <a:latin typeface="Calibri Light" pitchFamily="34" charset="0"/>
                          <a:cs typeface="Calibri Light" pitchFamily="34" charset="0"/>
                        </a:rPr>
                        <a:t> </a:t>
                      </a:r>
                      <a:endParaRPr lang="en-US" dirty="0" smtClean="0">
                        <a:solidFill>
                          <a:srgbClr val="0070C0"/>
                        </a:solidFill>
                        <a:latin typeface="Calibri Light" pitchFamily="34" charset="0"/>
                        <a:cs typeface="Calibri Light" pitchFamily="34" charset="0"/>
                      </a:endParaRPr>
                    </a:p>
                  </a:txBody>
                  <a:tcPr/>
                </a:tc>
                <a:tc hMerge="1">
                  <a:txBody>
                    <a:bodyPr/>
                    <a:lstStyle/>
                    <a:p>
                      <a:endParaRPr lang="en-US" dirty="0"/>
                    </a:p>
                  </a:txBody>
                  <a:tcPr/>
                </a:tc>
              </a:tr>
              <a:tr h="62883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noProof="0" dirty="0" smtClean="0">
                          <a:solidFill>
                            <a:schemeClr val="tx1"/>
                          </a:solidFill>
                          <a:latin typeface="Calibri Light" pitchFamily="34" charset="0"/>
                          <a:ea typeface="+mn-ea"/>
                          <a:cs typeface="Calibri Light" pitchFamily="34" charset="0"/>
                        </a:rPr>
                        <a:t>Master curricula implemented</a:t>
                      </a:r>
                      <a:r>
                        <a:rPr lang="sr-Latn-RS" sz="1600" kern="1200" noProof="0" dirty="0" smtClean="0">
                          <a:solidFill>
                            <a:schemeClr val="tx1"/>
                          </a:solidFill>
                          <a:latin typeface="Calibri Light" pitchFamily="34" charset="0"/>
                          <a:ea typeface="+mn-ea"/>
                          <a:cs typeface="Calibri Light" pitchFamily="34" charset="0"/>
                        </a:rPr>
                        <a:t> </a:t>
                      </a: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NMBU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WB institutions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chemeClr val="accent6">
                              <a:lumMod val="75000"/>
                            </a:schemeClr>
                          </a:solidFill>
                          <a:latin typeface="Calibri Light" pitchFamily="34" charset="0"/>
                          <a:cs typeface="Calibri Light" pitchFamily="34" charset="0"/>
                        </a:rPr>
                        <a:t>FORTHCOMING</a:t>
                      </a:r>
                      <a:endParaRPr lang="en-US" sz="1600" u="none" dirty="0" smtClean="0">
                        <a:solidFill>
                          <a:schemeClr val="tx1"/>
                        </a:solidFill>
                        <a:latin typeface="Calibri Light" pitchFamily="34" charset="0"/>
                        <a:cs typeface="Calibri Light" pitchFamily="34" charset="0"/>
                      </a:endParaRPr>
                    </a:p>
                  </a:txBody>
                  <a:tcPr/>
                </a:tc>
              </a:tr>
              <a:tr h="525555">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4.2</a:t>
                      </a:r>
                      <a:r>
                        <a:rPr lang="en-GB" sz="1800" b="1" dirty="0" smtClean="0">
                          <a:solidFill>
                            <a:schemeClr val="bg1"/>
                          </a:solidFill>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Implementation of trainings for professionals in water sector</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3931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Participants trained</a:t>
                      </a:r>
                      <a:r>
                        <a:rPr lang="sr-Latn-RS" sz="1600" kern="1200" dirty="0" smtClean="0">
                          <a:solidFill>
                            <a:schemeClr val="tx1"/>
                          </a:solidFill>
                          <a:latin typeface="Calibri Light" pitchFamily="34" charset="0"/>
                          <a:ea typeface="+mn-ea"/>
                          <a:cs typeface="Calibri Light" pitchFamily="34" charset="0"/>
                        </a:rPr>
                        <a:t>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NMBU</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WB institutions</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chemeClr val="accent6">
                              <a:lumMod val="75000"/>
                            </a:schemeClr>
                          </a:solidFill>
                          <a:latin typeface="Calibri Light" pitchFamily="34" charset="0"/>
                          <a:cs typeface="Calibri Light" pitchFamily="34" charset="0"/>
                        </a:rPr>
                        <a:t>FORTHCOMING</a:t>
                      </a:r>
                      <a:endParaRPr lang="en-US" sz="1600" u="none" dirty="0" smtClean="0">
                        <a:solidFill>
                          <a:schemeClr val="tx1"/>
                        </a:solidFill>
                        <a:latin typeface="Calibri Light" pitchFamily="34" charset="0"/>
                        <a:cs typeface="Calibri Light" pitchFamily="34" charset="0"/>
                      </a:endParaRPr>
                    </a:p>
                  </a:txBody>
                  <a:tcPr/>
                </a:tc>
              </a:tr>
              <a:tr h="509015">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bg1"/>
                          </a:solidFill>
                          <a:latin typeface="Calibri Light" pitchFamily="34" charset="0"/>
                          <a:ea typeface="+mn-ea"/>
                          <a:cs typeface="Calibri Light" pitchFamily="34" charset="0"/>
                        </a:rPr>
                        <a:t>4.3 </a:t>
                      </a:r>
                      <a:r>
                        <a:rPr lang="en-GB" sz="1800" b="1" kern="1200" dirty="0" smtClean="0">
                          <a:solidFill>
                            <a:schemeClr val="lt1"/>
                          </a:solidFill>
                          <a:latin typeface="Calibri Light" pitchFamily="34" charset="0"/>
                          <a:ea typeface="+mn-ea"/>
                          <a:cs typeface="Calibri Light" pitchFamily="34" charset="0"/>
                        </a:rPr>
                        <a:t>Self-evaluation of master curricula</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65703">
                <a:tc>
                  <a:txBody>
                    <a:bodyPr/>
                    <a:lstStyle/>
                    <a:p>
                      <a:r>
                        <a:rPr lang="en-GB" sz="1600" kern="1200" dirty="0" smtClean="0">
                          <a:solidFill>
                            <a:schemeClr val="tx1"/>
                          </a:solidFill>
                          <a:latin typeface="Calibri Light" pitchFamily="34" charset="0"/>
                          <a:ea typeface="+mn-ea"/>
                          <a:cs typeface="Calibri Light" pitchFamily="34" charset="0"/>
                        </a:rPr>
                        <a:t>Quality report on master curricula </a:t>
                      </a:r>
                      <a:r>
                        <a:rPr lang="sr-Latn-RS" sz="160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NMBU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WB institutions</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.0</a:t>
                      </a:r>
                      <a:r>
                        <a:rPr lang="sr-Latn-RS" sz="1600" u="none" dirty="0" smtClean="0">
                          <a:solidFill>
                            <a:schemeClr val="tx1"/>
                          </a:solidFill>
                          <a:latin typeface="Calibri Light" pitchFamily="34" charset="0"/>
                          <a:cs typeface="Calibri Light" pitchFamily="34" charset="0"/>
                        </a:rPr>
                        <a:t>8</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chemeClr val="accent6">
                              <a:lumMod val="75000"/>
                            </a:schemeClr>
                          </a:solidFill>
                          <a:latin typeface="Calibri Light" pitchFamily="34" charset="0"/>
                          <a:cs typeface="Calibri Light" pitchFamily="34" charset="0"/>
                        </a:rPr>
                        <a:t>FORTHCOMING</a:t>
                      </a:r>
                      <a:endParaRPr lang="en-US" sz="1600" u="none" dirty="0" smtClean="0">
                        <a:solidFill>
                          <a:schemeClr val="tx1"/>
                        </a:solidFill>
                        <a:latin typeface="Calibri Light" pitchFamily="34" charset="0"/>
                        <a:cs typeface="Calibri Light" pitchFamily="34" charset="0"/>
                      </a:endParaRPr>
                    </a:p>
                  </a:txBody>
                  <a:tcPr/>
                </a:tc>
              </a:tr>
              <a:tr h="502443">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4.4</a:t>
                      </a:r>
                      <a:r>
                        <a:rPr lang="en-GB" sz="1800" b="1" dirty="0" smtClean="0">
                          <a:solidFill>
                            <a:schemeClr val="bg1"/>
                          </a:solidFill>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Self-evaluation of trainings for professionals in water sector</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tc>
              </a:tr>
              <a:tr h="6657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Quality report on trainings </a:t>
                      </a:r>
                      <a:r>
                        <a:rPr lang="sr-Latn-RS" sz="1600" kern="1200" dirty="0" smtClean="0">
                          <a:solidFill>
                            <a:schemeClr val="tx1"/>
                          </a:solidFill>
                          <a:latin typeface="Calibri Light" pitchFamily="34" charset="0"/>
                          <a:ea typeface="+mn-ea"/>
                          <a:cs typeface="Calibri Light" pitchFamily="34" charset="0"/>
                        </a:rPr>
                        <a:t>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NMBU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WB institutions</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02</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chemeClr val="accent6">
                              <a:lumMod val="75000"/>
                            </a:schemeClr>
                          </a:solidFill>
                          <a:latin typeface="Calibri Light" pitchFamily="34" charset="0"/>
                          <a:cs typeface="Calibri Light" pitchFamily="34" charset="0"/>
                        </a:rPr>
                        <a:t>FORTHCOMING</a:t>
                      </a:r>
                      <a:endParaRPr lang="en-US" sz="1600" u="none" dirty="0" smtClean="0">
                        <a:solidFill>
                          <a:schemeClr val="tx1"/>
                        </a:solidFill>
                        <a:latin typeface="Calibri Light" pitchFamily="34" charset="0"/>
                        <a:cs typeface="Calibri Light" pitchFamily="34" charset="0"/>
                      </a:endParaRPr>
                    </a:p>
                  </a:txBody>
                  <a:tcPr/>
                </a:tc>
              </a:tr>
            </a:tbl>
          </a:graphicData>
        </a:graphic>
      </p:graphicFrame>
      <p:sp>
        <p:nvSpPr>
          <p:cNvPr id="15"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WP4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6" name="Content Placeholder 2"/>
          <p:cNvSpPr txBox="1">
            <a:spLocks/>
          </p:cNvSpPr>
          <p:nvPr/>
        </p:nvSpPr>
        <p:spPr>
          <a:xfrm>
            <a:off x="381000" y="1219200"/>
            <a:ext cx="8229600" cy="914400"/>
          </a:xfrm>
          <a:prstGeom prst="rect">
            <a:avLst/>
          </a:prstGeom>
        </p:spPr>
        <p:txBody>
          <a:bodyPr vert="horz" lIns="91440" tIns="45720" rIns="91440" bIns="45720" rtlCol="0">
            <a:noAutofit/>
          </a:bodyPr>
          <a:lstStyle/>
          <a:p>
            <a:pPr marL="342900" lvl="0" indent="-342900" algn="ctr">
              <a:spcBef>
                <a:spcPct val="20000"/>
              </a:spcBef>
              <a:defRPr/>
            </a:pPr>
            <a:r>
              <a:rPr lang="en-GB" sz="2600" dirty="0" smtClean="0">
                <a:solidFill>
                  <a:schemeClr val="tx2">
                    <a:lumMod val="60000"/>
                    <a:lumOff val="40000"/>
                  </a:schemeClr>
                </a:solidFill>
                <a:latin typeface="Calibri Light" pitchFamily="34" charset="0"/>
                <a:cs typeface="Calibri Light" pitchFamily="34" charset="0"/>
              </a:rPr>
              <a:t>Implementation of developed master curricula and trainings</a:t>
            </a:r>
            <a:endParaRPr lang="en-US" sz="2600" dirty="0">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WP5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Quality assurance and monitoring</a:t>
            </a:r>
            <a:endParaRPr kumimoji="0" lang="en-US" sz="2600" b="0" i="0" u="none" strike="noStrike" kern="1200" cap="none" spc="0" normalizeH="0" baseline="0" noProof="0" dirty="0">
              <a:ln>
                <a:noFill/>
              </a:ln>
              <a:solidFill>
                <a:schemeClr val="tx1"/>
              </a:solidFill>
              <a:effectLst/>
              <a:uLnTx/>
              <a:uFillTx/>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p14="http://schemas.microsoft.com/office/powerpoint/2010/main" xmlns="" val="4192900708"/>
              </p:ext>
            </p:extLst>
          </p:nvPr>
        </p:nvGraphicFramePr>
        <p:xfrm>
          <a:off x="533400" y="2301241"/>
          <a:ext cx="8229600" cy="3780370"/>
        </p:xfrm>
        <a:graphic>
          <a:graphicData uri="http://schemas.openxmlformats.org/drawingml/2006/table">
            <a:tbl>
              <a:tblPr firstRow="1" bandRow="1">
                <a:tableStyleId>{5C22544A-7EE6-4342-B048-85BDC9FD1C3A}</a:tableStyleId>
              </a:tblPr>
              <a:tblGrid>
                <a:gridCol w="6779811"/>
                <a:gridCol w="1449789"/>
              </a:tblGrid>
              <a:tr h="38099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5.1</a:t>
                      </a:r>
                      <a:r>
                        <a:rPr lang="en-GB" sz="1800" b="1" dirty="0" smtClean="0">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Development of the Quality and Assurance Plan</a:t>
                      </a:r>
                      <a:endParaRPr lang="en-US" sz="1800" b="1" kern="1200" dirty="0" smtClean="0">
                        <a:solidFill>
                          <a:schemeClr val="lt1"/>
                        </a:solidFill>
                        <a:latin typeface="Calibri Light" pitchFamily="34" charset="0"/>
                        <a:ea typeface="+mn-ea"/>
                        <a:cs typeface="Calibri Light" pitchFamily="34" charset="0"/>
                      </a:endParaRPr>
                    </a:p>
                  </a:txBody>
                  <a:tcPr/>
                </a:tc>
                <a:tc hMerge="1">
                  <a:txBody>
                    <a:bodyPr/>
                    <a:lstStyle/>
                    <a:p>
                      <a:endParaRPr lang="en-US" dirty="0"/>
                    </a:p>
                  </a:txBody>
                  <a:tcPr/>
                </a:tc>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Quality and Assurance Plan </a:t>
                      </a:r>
                      <a:r>
                        <a:rPr lang="sr-Latn-RS" sz="1600" kern="1200" dirty="0" smtClean="0">
                          <a:solidFill>
                            <a:schemeClr val="tx1"/>
                          </a:solidFill>
                          <a:latin typeface="Calibri Light" pitchFamily="34" charset="0"/>
                          <a:ea typeface="+mn-ea"/>
                          <a:cs typeface="Calibri Light" pitchFamily="34" charset="0"/>
                        </a:rPr>
                        <a:t>(v05) </a:t>
                      </a:r>
                      <a:r>
                        <a:rPr lang="en-GB" sz="1600" kern="1200" dirty="0" smtClean="0">
                          <a:solidFill>
                            <a:schemeClr val="tx1"/>
                          </a:solidFill>
                          <a:latin typeface="Calibri Light" pitchFamily="34" charset="0"/>
                          <a:ea typeface="+mn-ea"/>
                          <a:cs typeface="Calibri Light" pitchFamily="34" charset="0"/>
                        </a:rPr>
                        <a:t>created</a:t>
                      </a:r>
                      <a:r>
                        <a:rPr lang="sr-Latn-RS" sz="1600" kern="1200" dirty="0" smtClean="0">
                          <a:solidFill>
                            <a:schemeClr val="tx1"/>
                          </a:solidFill>
                          <a:latin typeface="Calibri Light" pitchFamily="34" charset="0"/>
                          <a:ea typeface="+mn-ea"/>
                          <a:cs typeface="Calibri Light" pitchFamily="34" charset="0"/>
                        </a:rPr>
                        <a:t> </a:t>
                      </a: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UL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QAC team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04</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u="none" dirty="0" smtClean="0">
                        <a:solidFill>
                          <a:schemeClr val="tx1"/>
                        </a:solidFill>
                        <a:latin typeface="Calibri Light" pitchFamily="34" charset="0"/>
                        <a:cs typeface="Calibri Light" pitchFamily="34" charset="0"/>
                      </a:endParaRPr>
                    </a:p>
                  </a:txBody>
                  <a:tcPr/>
                </a:tc>
              </a:tr>
              <a:tr h="4572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5.2</a:t>
                      </a:r>
                      <a:r>
                        <a:rPr lang="en-GB" sz="1800" b="1" dirty="0" smtClean="0">
                          <a:solidFill>
                            <a:schemeClr val="bg1"/>
                          </a:solidFill>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Regular Quality Assurance Committee meetings </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23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Minutes of the meetings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baseline="0" noProof="0" dirty="0" smtClean="0">
                          <a:solidFill>
                            <a:srgbClr val="0070C0"/>
                          </a:solidFill>
                          <a:latin typeface="Calibri Light" pitchFamily="34" charset="0"/>
                          <a:cs typeface="Calibri Light" pitchFamily="34" charset="0"/>
                        </a:rPr>
                        <a:t>UL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aseline="0" noProof="0" dirty="0" smtClean="0">
                          <a:solidFill>
                            <a:srgbClr val="0070C0"/>
                          </a:solidFill>
                          <a:latin typeface="Calibri Light" pitchFamily="34" charset="0"/>
                          <a:cs typeface="Calibri Light" pitchFamily="34" charset="0"/>
                        </a:rPr>
                        <a:t>First: 10 May 2019, Vienna, </a:t>
                      </a:r>
                      <a:r>
                        <a:rPr lang="sr-Latn-RS" sz="1600" kern="1200" baseline="0" noProof="0" dirty="0" smtClean="0">
                          <a:solidFill>
                            <a:srgbClr val="0070C0"/>
                          </a:solidFill>
                          <a:latin typeface="Calibri Light" pitchFamily="34" charset="0"/>
                          <a:ea typeface="+mn-ea"/>
                          <a:cs typeface="Calibri Light" pitchFamily="34" charset="0"/>
                        </a:rPr>
                        <a:t>Second: 19 September 2019, Rijeka, </a:t>
                      </a:r>
                      <a:r>
                        <a:rPr lang="sr-Latn-RS" sz="1600" baseline="0" noProof="0" dirty="0" smtClean="0">
                          <a:solidFill>
                            <a:srgbClr val="00B050"/>
                          </a:solidFill>
                          <a:latin typeface="Calibri Light" pitchFamily="34" charset="0"/>
                          <a:cs typeface="Calibri Light" pitchFamily="34" charset="0"/>
                        </a:rPr>
                        <a:t>Third: 24 April 2020, Sofia</a:t>
                      </a:r>
                      <a:endParaRPr lang="en-US" sz="1600" dirty="0" smtClean="0">
                        <a:solidFill>
                          <a:srgbClr val="00B050"/>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10</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FF0000"/>
                          </a:solidFill>
                          <a:latin typeface="Calibri Light" pitchFamily="34" charset="0"/>
                          <a:cs typeface="Calibri Light" pitchFamily="34" charset="0"/>
                        </a:rPr>
                        <a:t>IN PROGRESS</a:t>
                      </a:r>
                      <a:endParaRPr lang="en-US" sz="1600" u="none" dirty="0" smtClean="0">
                        <a:solidFill>
                          <a:schemeClr val="tx1"/>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r h="44281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bg1"/>
                          </a:solidFill>
                          <a:latin typeface="Calibri Light" pitchFamily="34" charset="0"/>
                          <a:ea typeface="+mn-ea"/>
                          <a:cs typeface="Calibri Light" pitchFamily="34" charset="0"/>
                        </a:rPr>
                        <a:t>5.3 </a:t>
                      </a:r>
                      <a:r>
                        <a:rPr lang="en-GB" sz="1800" b="1" kern="1200" dirty="0" smtClean="0">
                          <a:solidFill>
                            <a:schemeClr val="lt1"/>
                          </a:solidFill>
                          <a:latin typeface="Calibri Light" pitchFamily="34" charset="0"/>
                          <a:ea typeface="+mn-ea"/>
                          <a:cs typeface="Calibri Light" pitchFamily="34" charset="0"/>
                        </a:rPr>
                        <a:t>External evaluation of the project</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437094">
                <a:tc>
                  <a:txBody>
                    <a:bodyPr/>
                    <a:lstStyle/>
                    <a:p>
                      <a:r>
                        <a:rPr lang="en-GB" sz="1600" kern="1200" dirty="0" smtClean="0">
                          <a:solidFill>
                            <a:schemeClr val="tx1"/>
                          </a:solidFill>
                          <a:latin typeface="Calibri Light" pitchFamily="34" charset="0"/>
                          <a:ea typeface="+mn-ea"/>
                          <a:cs typeface="Calibri Light" pitchFamily="34" charset="0"/>
                        </a:rPr>
                        <a:t>Report on the external quality evaluation  </a:t>
                      </a:r>
                      <a:r>
                        <a:rPr lang="sr-Latn-RS" sz="160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.0</a:t>
                      </a:r>
                      <a:r>
                        <a:rPr lang="sr-Latn-RS" sz="1600" u="none" dirty="0" smtClean="0">
                          <a:solidFill>
                            <a:schemeClr val="tx1"/>
                          </a:solidFill>
                          <a:latin typeface="Calibri Light" pitchFamily="34" charset="0"/>
                          <a:cs typeface="Calibri Light" pitchFamily="34" charset="0"/>
                        </a:rPr>
                        <a:t>6</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20</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chemeClr val="accent6">
                              <a:lumMod val="75000"/>
                            </a:schemeClr>
                          </a:solidFill>
                          <a:latin typeface="Calibri Light" pitchFamily="34" charset="0"/>
                          <a:cs typeface="Calibri Light" pitchFamily="34" charset="0"/>
                        </a:rPr>
                        <a:t>FORTHCOMING</a:t>
                      </a:r>
                      <a:endParaRPr lang="en-US" sz="1600" b="1" u="none" dirty="0" smtClean="0">
                        <a:solidFill>
                          <a:schemeClr val="accent6">
                            <a:lumMod val="75000"/>
                          </a:schemeClr>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bl>
          </a:graphicData>
        </a:graphic>
      </p:graphicFrame>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WP5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Quality assurance and monitoring</a:t>
            </a:r>
            <a:endParaRPr kumimoji="0" lang="en-US" sz="2600" b="0" i="0" u="none" strike="noStrike" kern="1200" cap="none" spc="0" normalizeH="0" baseline="0" noProof="0" dirty="0">
              <a:ln>
                <a:noFill/>
              </a:ln>
              <a:solidFill>
                <a:schemeClr val="tx1"/>
              </a:solidFill>
              <a:effectLst/>
              <a:uLnTx/>
              <a:uFillTx/>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p14="http://schemas.microsoft.com/office/powerpoint/2010/main" xmlns="" val="4192900708"/>
              </p:ext>
            </p:extLst>
          </p:nvPr>
        </p:nvGraphicFramePr>
        <p:xfrm>
          <a:off x="533400" y="2301241"/>
          <a:ext cx="8229600" cy="2727959"/>
        </p:xfrm>
        <a:graphic>
          <a:graphicData uri="http://schemas.openxmlformats.org/drawingml/2006/table">
            <a:tbl>
              <a:tblPr firstRow="1" bandRow="1">
                <a:tableStyleId>{5C22544A-7EE6-4342-B048-85BDC9FD1C3A}</a:tableStyleId>
              </a:tblPr>
              <a:tblGrid>
                <a:gridCol w="6779811"/>
                <a:gridCol w="1449789"/>
              </a:tblGrid>
              <a:tr h="38099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5.4</a:t>
                      </a:r>
                      <a:r>
                        <a:rPr lang="en-GB" sz="1800" b="1" dirty="0" smtClean="0">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External financial control</a:t>
                      </a:r>
                      <a:endParaRPr lang="en-US" sz="1800" b="1" kern="1200" dirty="0" smtClean="0">
                        <a:solidFill>
                          <a:schemeClr val="lt1"/>
                        </a:solidFill>
                        <a:latin typeface="Calibri Light" pitchFamily="34" charset="0"/>
                        <a:ea typeface="+mn-ea"/>
                        <a:cs typeface="Calibri Light" pitchFamily="34" charset="0"/>
                      </a:endParaRPr>
                    </a:p>
                  </a:txBody>
                  <a:tcPr/>
                </a:tc>
                <a:tc hMerge="1">
                  <a:txBody>
                    <a:bodyPr/>
                    <a:lstStyle/>
                    <a:p>
                      <a:endParaRPr lang="en-US" dirty="0"/>
                    </a:p>
                  </a:txBody>
                  <a:tcPr/>
                </a:tc>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Report on the external audit</a:t>
                      </a:r>
                      <a:r>
                        <a:rPr lang="sr-Latn-RS" sz="1600" kern="1200" dirty="0" smtClean="0">
                          <a:solidFill>
                            <a:schemeClr val="tx1"/>
                          </a:solidFill>
                          <a:latin typeface="Calibri Light" pitchFamily="34" charset="0"/>
                          <a:ea typeface="+mn-ea"/>
                          <a:cs typeface="Calibri Light" pitchFamily="34" charset="0"/>
                        </a:rPr>
                        <a:t> </a:t>
                      </a: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chemeClr val="accent6">
                              <a:lumMod val="75000"/>
                            </a:schemeClr>
                          </a:solidFill>
                          <a:latin typeface="Calibri Light" pitchFamily="34" charset="0"/>
                          <a:cs typeface="Calibri Light" pitchFamily="34" charset="0"/>
                        </a:rPr>
                        <a:t>FORTHCOMING</a:t>
                      </a:r>
                      <a:endParaRPr lang="en-US" sz="1600" b="1" u="none" dirty="0" smtClean="0">
                        <a:solidFill>
                          <a:schemeClr val="accent6">
                            <a:lumMod val="75000"/>
                          </a:schemeClr>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r h="4572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5.5</a:t>
                      </a:r>
                      <a:r>
                        <a:rPr lang="en-GB" sz="1800" b="1" dirty="0" smtClean="0">
                          <a:solidFill>
                            <a:schemeClr val="bg1"/>
                          </a:solidFill>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Inter-project coaching</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23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Report on the inter-project coaching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baseline="0" noProof="0" dirty="0" smtClean="0">
                          <a:solidFill>
                            <a:srgbClr val="0070C0"/>
                          </a:solidFill>
                          <a:latin typeface="Calibri Light" pitchFamily="34" charset="0"/>
                          <a:cs typeface="Calibri Light" pitchFamily="34" charset="0"/>
                        </a:rPr>
                        <a:t>UL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 </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aseline="0" noProof="0" dirty="0" smtClean="0">
                          <a:solidFill>
                            <a:srgbClr val="00B050"/>
                          </a:solidFill>
                          <a:latin typeface="Calibri Light" pitchFamily="34" charset="0"/>
                          <a:cs typeface="Calibri Light" pitchFamily="34" charset="0"/>
                        </a:rPr>
                        <a:t>23 April 2020, Sofia</a:t>
                      </a:r>
                      <a:endParaRPr lang="en-US" sz="1600" dirty="0" smtClean="0">
                        <a:solidFill>
                          <a:srgbClr val="00B050"/>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05</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20</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chemeClr val="accent6">
                              <a:lumMod val="75000"/>
                            </a:schemeClr>
                          </a:solidFill>
                          <a:latin typeface="Calibri Light" pitchFamily="34" charset="0"/>
                          <a:cs typeface="Calibri Light" pitchFamily="34" charset="0"/>
                        </a:rPr>
                        <a:t>FORTHCOMING</a:t>
                      </a:r>
                      <a:endParaRPr lang="en-US" sz="1600" b="1" u="none" dirty="0" smtClean="0">
                        <a:solidFill>
                          <a:schemeClr val="accent6">
                            <a:lumMod val="75000"/>
                          </a:schemeClr>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bl>
          </a:graphicData>
        </a:graphic>
      </p:graphicFrame>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1772</TotalTime>
  <Words>2350</Words>
  <Application>Microsoft Office PowerPoint</Application>
  <PresentationFormat>On-screen Show (4:3)</PresentationFormat>
  <Paragraphs>329</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Slide 1</vt:lpstr>
      <vt:lpstr>WP1 – to do list</vt:lpstr>
      <vt:lpstr>WP1 – to do list</vt:lpstr>
      <vt:lpstr>WP2 – to do list</vt:lpstr>
      <vt:lpstr>WP2 – to do list</vt:lpstr>
      <vt:lpstr>WP3 – to do list</vt:lpstr>
      <vt:lpstr>WP4 – to do list</vt:lpstr>
      <vt:lpstr>WP5 – to do list</vt:lpstr>
      <vt:lpstr>WP5 – to do list</vt:lpstr>
      <vt:lpstr>WP6 – to do list</vt:lpstr>
      <vt:lpstr>WP6 – to do list</vt:lpstr>
      <vt:lpstr>WP7 – to do list</vt:lpstr>
      <vt:lpstr>WP7 – to do list</vt:lpstr>
      <vt:lpstr>Preventive field monitoring visit –  to do list</vt:lpstr>
      <vt:lpstr>Preventive field monitoring visit</vt:lpstr>
      <vt:lpstr>Preventive field monitoring visit</vt:lpstr>
      <vt:lpstr>Preventive field monitoring visit</vt:lpstr>
      <vt:lpstr>Preventive field monitoring visit</vt:lpstr>
      <vt:lpstr>Preventive field monitoring visit</vt:lpstr>
      <vt:lpstr>First risk</vt:lpstr>
      <vt:lpstr>Second risk</vt:lpstr>
      <vt:lpstr>Slide 22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Milan</dc:creator>
  <cp:lastModifiedBy>Milan</cp:lastModifiedBy>
  <cp:revision>44</cp:revision>
  <dcterms:created xsi:type="dcterms:W3CDTF">2006-08-16T00:00:00Z</dcterms:created>
  <dcterms:modified xsi:type="dcterms:W3CDTF">2019-09-15T18:49:58Z</dcterms:modified>
</cp:coreProperties>
</file>